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notesMasterIdLst>
    <p:notesMasterId r:id="rId31"/>
  </p:notesMasterIdLst>
  <p:handoutMasterIdLst>
    <p:handoutMasterId r:id="rId32"/>
  </p:handoutMasterIdLst>
  <p:sldIdLst>
    <p:sldId id="1105" r:id="rId2"/>
    <p:sldId id="1106" r:id="rId3"/>
    <p:sldId id="1107" r:id="rId4"/>
    <p:sldId id="1018" r:id="rId5"/>
    <p:sldId id="1079" r:id="rId6"/>
    <p:sldId id="1021" r:id="rId7"/>
    <p:sldId id="1108" r:id="rId8"/>
    <p:sldId id="946" r:id="rId9"/>
    <p:sldId id="947" r:id="rId10"/>
    <p:sldId id="1034" r:id="rId11"/>
    <p:sldId id="1080" r:id="rId12"/>
    <p:sldId id="1076" r:id="rId13"/>
    <p:sldId id="1077" r:id="rId14"/>
    <p:sldId id="1036" r:id="rId15"/>
    <p:sldId id="1110" r:id="rId16"/>
    <p:sldId id="1119" r:id="rId17"/>
    <p:sldId id="1113" r:id="rId18"/>
    <p:sldId id="1111" r:id="rId19"/>
    <p:sldId id="1118" r:id="rId20"/>
    <p:sldId id="1114" r:id="rId21"/>
    <p:sldId id="1120" r:id="rId22"/>
    <p:sldId id="1115" r:id="rId23"/>
    <p:sldId id="1117" r:id="rId24"/>
    <p:sldId id="1116" r:id="rId25"/>
    <p:sldId id="1081" r:id="rId26"/>
    <p:sldId id="1100" r:id="rId27"/>
    <p:sldId id="1109" r:id="rId28"/>
    <p:sldId id="1078" r:id="rId29"/>
    <p:sldId id="1083" r:id="rId30"/>
  </p:sldIdLst>
  <p:sldSz cx="24384000" cy="13716000"/>
  <p:notesSz cx="6858000" cy="9144000"/>
  <p:embeddedFontLst>
    <p:embeddedFont>
      <p:font typeface="KoPub돋움체_Pro Medium" panose="020B0600000101010101" charset="-127"/>
      <p:regular r:id="rId33"/>
    </p:embeddedFont>
    <p:embeddedFont>
      <p:font typeface="나눔고딕 ExtraBold" panose="020B0600000101010101" charset="-127"/>
      <p:bold r:id="rId34"/>
    </p:embeddedFont>
    <p:embeddedFont>
      <p:font typeface="에스코어 드림 1 Thin" panose="020B0600000101010101" charset="-127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HY견명조" panose="02030600000101010101" pitchFamily="18" charset="-127"/>
      <p:regular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A00016-149D-8A68-62B8-41B9972C5823}" name="철형 김" initials="철김" userId="35edbdca1e2c5c5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FF"/>
    <a:srgbClr val="0D55AF"/>
    <a:srgbClr val="004CAB"/>
    <a:srgbClr val="F2F2F7"/>
    <a:srgbClr val="55D6BC"/>
    <a:srgbClr val="403B5B"/>
    <a:srgbClr val="E8E8F0"/>
    <a:srgbClr val="282130"/>
    <a:srgbClr val="83713B"/>
    <a:srgbClr val="EB8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80" autoAdjust="0"/>
    <p:restoredTop sz="96412" autoAdjust="0"/>
  </p:normalViewPr>
  <p:slideViewPr>
    <p:cSldViewPr snapToGrid="0">
      <p:cViewPr>
        <p:scale>
          <a:sx n="50" d="100"/>
          <a:sy n="50" d="100"/>
        </p:scale>
        <p:origin x="1710" y="147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237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9" d="100"/>
          <a:sy n="159" d="100"/>
        </p:scale>
        <p:origin x="567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KoPub돋움체_Pro Medium" pitchFamily="50" charset="-127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46C69-C8F1-492E-9316-9AB7C6225AF4}" type="datetimeFigureOut">
              <a:rPr lang="de-DE" smtClean="0">
                <a:latin typeface="KoPub돋움체_Pro Medium" pitchFamily="50" charset="-127"/>
              </a:rPr>
              <a:pPr/>
              <a:t>02.11.2023</a:t>
            </a:fld>
            <a:endParaRPr lang="de-DE" dirty="0">
              <a:latin typeface="KoPub돋움체_Pro Medium" pitchFamily="50" charset="-127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KoPub돋움체_Pro Medium" pitchFamily="50" charset="-127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19FD-0356-4E38-81BF-CC2CC5DB7AD8}" type="slidenum">
              <a:rPr lang="de-DE" smtClean="0">
                <a:latin typeface="KoPub돋움체_Pro Medium" pitchFamily="50" charset="-127"/>
              </a:rPr>
              <a:pPr/>
              <a:t>‹#›</a:t>
            </a:fld>
            <a:endParaRPr lang="de-DE" dirty="0">
              <a:latin typeface="KoPub돋움체_Pr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90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_Pro Medium" pitchFamily="50" charset="-127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_Pro Medium" pitchFamily="50" charset="-127"/>
              </a:defRPr>
            </a:lvl1pPr>
          </a:lstStyle>
          <a:p>
            <a:fld id="{FA48B922-56C9-46FC-9595-9C2DEF7C3E2B}" type="datetimeFigureOut">
              <a:rPr lang="de-DE" smtClean="0"/>
              <a:pPr/>
              <a:t>02.11.2023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_Pro Medium" pitchFamily="50" charset="-127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_Pro Medium" pitchFamily="50" charset="-127"/>
              </a:defRPr>
            </a:lvl1pPr>
          </a:lstStyle>
          <a:p>
            <a:fld id="{A8D1544D-F39A-4F55-BC21-9BE909A9BAC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92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측정 스틱, 디자인이(가) 표시된 사진&#10;&#10;자동 생성된 설명">
            <a:extLst>
              <a:ext uri="{FF2B5EF4-FFF2-40B4-BE49-F238E27FC236}">
                <a16:creationId xmlns:a16="http://schemas.microsoft.com/office/drawing/2014/main" id="{A49BCF05-F68B-EA73-2087-D243A364D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9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07B6307-D8A8-C0FD-3A5A-1F8B92300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4B1D8A7-FE4C-0DB4-9C09-4D5E2C2496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E4CF432-9431-5A3B-4608-54E995BBD9E4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385258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91BEA9A-7BAB-7537-0758-512087A282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84410DEA-F843-2750-8452-904C71C973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2019300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884C1E-CE44-0299-E38F-954D179D0FF8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1297200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40ECE8-465D-05DB-7B4B-6629690DB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5EA8924D-FE08-49DC-8EDE-1BC53482A7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24050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2E7767-DC6C-2122-78B6-DB6773CE638B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4066478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B4A8071-FEA3-E73B-FD76-FB0C47F32D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1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79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58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56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30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81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09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0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98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측정 스틱, 디자인이(가) 표시된 사진&#10;&#10;자동 생성된 설명">
            <a:extLst>
              <a:ext uri="{FF2B5EF4-FFF2-40B4-BE49-F238E27FC236}">
                <a16:creationId xmlns:a16="http://schemas.microsoft.com/office/drawing/2014/main" id="{97A0A972-3797-B431-4CDE-3E19BC209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2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205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B506B8-82FB-3047-9D99-C5B3B8C62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8" y="567"/>
            <a:ext cx="24381984" cy="137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23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제안의 개요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2E6C9A-ED52-2C8A-7FA8-5B203C3CFA7D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10DBECD-FDB3-9281-7790-F4040B02F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92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82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7391087-4325-9B9C-4C2F-6EE703C7A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313" y="741757"/>
            <a:ext cx="2082454" cy="298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BBA08-30EE-F736-EB6B-DF6C9E52E616}"/>
              </a:ext>
            </a:extLst>
          </p:cNvPr>
          <p:cNvSpPr txBox="1"/>
          <p:nvPr userDrawn="1"/>
        </p:nvSpPr>
        <p:spPr>
          <a:xfrm>
            <a:off x="922169" y="651339"/>
            <a:ext cx="48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KoPub돋움체_Pro Medium" pitchFamily="50" charset="-127"/>
                <a:ea typeface="KoPub돋움체_Pro Medium" pitchFamily="50" charset="-127"/>
              </a:rPr>
              <a:t>BETTER INTELLIGENCE SOLUTIONS</a:t>
            </a:r>
            <a:endParaRPr lang="ko-KR" altLang="en-US" sz="2400" spc="-150" dirty="0">
              <a:solidFill>
                <a:schemeClr val="tx1">
                  <a:lumMod val="60000"/>
                  <a:lumOff val="40000"/>
                </a:schemeClr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9"/>
          <p:cNvSpPr txBox="1"/>
          <p:nvPr userDrawn="1"/>
        </p:nvSpPr>
        <p:spPr>
          <a:xfrm>
            <a:off x="19573522" y="640948"/>
            <a:ext cx="519939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fld id="{260E2A6B-A809-4840-BF14-8648BC0BDF87}" type="slidenum">
              <a:rPr lang="id-ID" sz="2000" b="0" smtClean="0">
                <a:solidFill>
                  <a:schemeClr val="tx1"/>
                </a:solidFill>
                <a:latin typeface="KoPub돋움체_Pro Medium" pitchFamily="50" charset="-127"/>
                <a:cs typeface="Calibri Light"/>
              </a:rPr>
              <a:pPr algn="r"/>
              <a:t>‹#›</a:t>
            </a:fld>
            <a:endParaRPr lang="id-ID" sz="2000" b="0" dirty="0">
              <a:solidFill>
                <a:schemeClr val="tx1"/>
              </a:solidFill>
              <a:latin typeface="KoPub돋움체_Pro Medium" pitchFamily="50" charset="-127"/>
              <a:cs typeface="Calibri Light"/>
            </a:endParaRP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5583783" y="630557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10"/>
          <p:cNvCxnSpPr/>
          <p:nvPr userDrawn="1"/>
        </p:nvCxnSpPr>
        <p:spPr>
          <a:xfrm>
            <a:off x="20150623" y="631416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AB36BC-50B6-50B4-D46F-DB6A3F2CA388}"/>
              </a:ext>
            </a:extLst>
          </p:cNvPr>
          <p:cNvSpPr/>
          <p:nvPr userDrawn="1"/>
        </p:nvSpPr>
        <p:spPr>
          <a:xfrm>
            <a:off x="0" y="3406140"/>
            <a:ext cx="24384000" cy="10309860"/>
          </a:xfrm>
          <a:prstGeom prst="rect">
            <a:avLst/>
          </a:prstGeom>
          <a:solidFill>
            <a:srgbClr val="EF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_Pr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575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7391087-4325-9B9C-4C2F-6EE703C7A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313" y="741757"/>
            <a:ext cx="2082454" cy="298868"/>
          </a:xfrm>
          <a:prstGeom prst="rect">
            <a:avLst/>
          </a:prstGeom>
        </p:spPr>
      </p:pic>
      <p:sp>
        <p:nvSpPr>
          <p:cNvPr id="3" name="TextBox 9"/>
          <p:cNvSpPr txBox="1"/>
          <p:nvPr userDrawn="1"/>
        </p:nvSpPr>
        <p:spPr>
          <a:xfrm>
            <a:off x="19573522" y="640948"/>
            <a:ext cx="519939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fld id="{260E2A6B-A809-4840-BF14-8648BC0BDF87}" type="slidenum">
              <a:rPr lang="id-ID" sz="2000" b="0" smtClean="0">
                <a:solidFill>
                  <a:schemeClr val="tx1"/>
                </a:solidFill>
                <a:latin typeface="KoPub돋움체_Pro Medium" pitchFamily="50" charset="-127"/>
                <a:cs typeface="Calibri Light"/>
              </a:rPr>
              <a:pPr algn="r"/>
              <a:t>‹#›</a:t>
            </a:fld>
            <a:endParaRPr lang="id-ID" sz="2000" b="0" dirty="0">
              <a:solidFill>
                <a:schemeClr val="tx1"/>
              </a:solidFill>
              <a:latin typeface="KoPub돋움체_Pro Medium" pitchFamily="50" charset="-127"/>
              <a:cs typeface="Calibri Light"/>
            </a:endParaRPr>
          </a:p>
        </p:txBody>
      </p:sp>
      <p:cxnSp>
        <p:nvCxnSpPr>
          <p:cNvPr id="5" name="Gerade Verbindung 10"/>
          <p:cNvCxnSpPr/>
          <p:nvPr userDrawn="1"/>
        </p:nvCxnSpPr>
        <p:spPr>
          <a:xfrm>
            <a:off x="20150623" y="631416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1F9E6B5-083D-EA4F-6BA4-749F25D53A2B}"/>
              </a:ext>
            </a:extLst>
          </p:cNvPr>
          <p:cNvSpPr txBox="1"/>
          <p:nvPr userDrawn="1"/>
        </p:nvSpPr>
        <p:spPr>
          <a:xfrm>
            <a:off x="922169" y="651339"/>
            <a:ext cx="48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KoPub돋움체_Pro Medium" pitchFamily="50" charset="-127"/>
                <a:ea typeface="KoPub돋움체_Pro Medium" pitchFamily="50" charset="-127"/>
              </a:rPr>
              <a:t>BETTER INTELLIGENCE SOLUTIONS</a:t>
            </a:r>
            <a:endParaRPr lang="ko-KR" altLang="en-US" sz="2400" spc="-150" dirty="0">
              <a:solidFill>
                <a:schemeClr val="tx1">
                  <a:lumMod val="60000"/>
                  <a:lumOff val="40000"/>
                </a:schemeClr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cxnSp>
        <p:nvCxnSpPr>
          <p:cNvPr id="7" name="Gerade Verbindung 3">
            <a:extLst>
              <a:ext uri="{FF2B5EF4-FFF2-40B4-BE49-F238E27FC236}">
                <a16:creationId xmlns:a16="http://schemas.microsoft.com/office/drawing/2014/main" id="{500411D5-6EA6-30BA-8154-B975646EFFF0}"/>
              </a:ext>
            </a:extLst>
          </p:cNvPr>
          <p:cNvCxnSpPr/>
          <p:nvPr userDrawn="1"/>
        </p:nvCxnSpPr>
        <p:spPr>
          <a:xfrm>
            <a:off x="5583783" y="630557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96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제안업체 일반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69"/>
            <a:ext cx="2010760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-346949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73C70F-5F32-32A9-D90A-88D86904C250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977A4D6-7870-4135-7544-DC3206EE7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16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Ⅲ.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및 성능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6C7048-F863-722D-9E94-A3C6C6877200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3816400F-CE69-26DB-59C6-EF9DC64C10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196273-EFD3-5B16-36D7-3773AB05685E}"/>
              </a:ext>
            </a:extLst>
          </p:cNvPr>
          <p:cNvSpPr/>
          <p:nvPr userDrawn="1"/>
        </p:nvSpPr>
        <p:spPr>
          <a:xfrm>
            <a:off x="-7534" y="0"/>
            <a:ext cx="24384000" cy="13716000"/>
          </a:xfrm>
          <a:prstGeom prst="rect">
            <a:avLst/>
          </a:prstGeom>
          <a:gradFill>
            <a:gsLst>
              <a:gs pos="100000">
                <a:srgbClr val="3F64FF">
                  <a:alpha val="0"/>
                </a:srgbClr>
              </a:gs>
              <a:gs pos="0">
                <a:srgbClr val="F2F5FF">
                  <a:alpha val="96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7EA7FF-3FA9-3CA7-A9A6-707C36CB2B6C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23896310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Ⅳ.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사업 관리 및 지원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BC6A3-899D-D6FC-BF99-71B8E20C1D93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D235DE4C-6DA9-8752-F3ED-CFB579D7E2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120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Ⅴ.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지원부문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FDBB5-2989-B235-B858-372BF5B22114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A1860331-F311-380E-8F80-3FF15692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8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00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492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65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496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91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023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719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0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4DB62FE-0299-480C-78DD-7D2E49D1A76B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래픽 1">
            <a:extLst>
              <a:ext uri="{FF2B5EF4-FFF2-40B4-BE49-F238E27FC236}">
                <a16:creationId xmlns:a16="http://schemas.microsoft.com/office/drawing/2014/main" id="{60160D4E-46B0-ED66-7846-95704E0A83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2196273-EFD3-5B16-36D7-3773AB05685E}"/>
              </a:ext>
            </a:extLst>
          </p:cNvPr>
          <p:cNvSpPr/>
          <p:nvPr userDrawn="1"/>
        </p:nvSpPr>
        <p:spPr>
          <a:xfrm>
            <a:off x="-7534" y="0"/>
            <a:ext cx="24384000" cy="13716000"/>
          </a:xfrm>
          <a:prstGeom prst="rect">
            <a:avLst/>
          </a:prstGeom>
          <a:gradFill>
            <a:gsLst>
              <a:gs pos="100000">
                <a:srgbClr val="3F64FF">
                  <a:alpha val="0"/>
                </a:srgbClr>
              </a:gs>
              <a:gs pos="0">
                <a:srgbClr val="F2F5FF">
                  <a:alpha val="96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E3399C40-1B8E-79C0-3F67-FF794C4208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DFC3DF-88F7-39C4-3B3F-97B96ECFB5BD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323292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래픽 112">
            <a:extLst>
              <a:ext uri="{FF2B5EF4-FFF2-40B4-BE49-F238E27FC236}">
                <a16:creationId xmlns:a16="http://schemas.microsoft.com/office/drawing/2014/main" id="{A583D067-A406-1C83-B618-00B6D911CC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77E565-AF91-54AC-82CC-CD0CA09DF8FD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143296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7A509F1-F051-DDE6-9369-543EFA510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0CC6661-2F98-FE2B-CBBB-4E62DA25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715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4D844CA-2500-7F43-57A1-595FA92A4D0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9BE128D-7F3D-62B1-1345-8AF39C36C095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271344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69DE989-9273-AC22-2604-A6C620654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FB4D7365-8140-B0B3-CF0C-47290E576C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715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3E5F80B-F7BF-9212-79C3-FAAB26C64741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5211AA9-3429-FF56-849A-9CE23CF01C03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335704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B88A5FB-348B-5221-C026-5A7AEF694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FA3B7D-85FF-A96F-2463-D378A4BEBBFE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>
            <a:extLst>
              <a:ext uri="{FF2B5EF4-FFF2-40B4-BE49-F238E27FC236}">
                <a16:creationId xmlns:a16="http://schemas.microsoft.com/office/drawing/2014/main" id="{B5DF6BC3-88B6-F373-55CE-E865F1FDB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2047875" cy="114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CA6231-2DE6-A9A7-49F0-8C8DE03D11E7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:p14="http://schemas.microsoft.com/office/powerpoint/2010/main" val="121568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KoPub돋움체_Pro Medium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KoPub돋움체_Pro Medium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KoPub돋움체_Pro Medium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4D4C63-0181-A8E3-ACD0-1892A31F25A2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/>
          <a:stretch>
            <a:fillRect/>
          </a:stretch>
        </p:blipFill>
        <p:spPr>
          <a:xfrm>
            <a:off x="24622020" y="1"/>
            <a:ext cx="4167804" cy="29488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EF587C3-2BCB-581E-0FAF-76125043E990}"/>
              </a:ext>
            </a:extLst>
          </p:cNvPr>
          <p:cNvSpPr/>
          <p:nvPr userDrawn="1"/>
        </p:nvSpPr>
        <p:spPr>
          <a:xfrm>
            <a:off x="-2818362" y="776178"/>
            <a:ext cx="744473" cy="744279"/>
          </a:xfrm>
          <a:prstGeom prst="rect">
            <a:avLst/>
          </a:prstGeom>
          <a:solidFill>
            <a:srgbClr val="A5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A94DCA-B18D-2664-772A-4F8A5D536E58}"/>
              </a:ext>
            </a:extLst>
          </p:cNvPr>
          <p:cNvSpPr/>
          <p:nvPr userDrawn="1"/>
        </p:nvSpPr>
        <p:spPr>
          <a:xfrm>
            <a:off x="-1159257" y="776177"/>
            <a:ext cx="744473" cy="744279"/>
          </a:xfrm>
          <a:prstGeom prst="rect">
            <a:avLst/>
          </a:prstGeom>
          <a:solidFill>
            <a:srgbClr val="606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6FE4F41-ADF1-8B17-9786-AFD23D0362B6}"/>
              </a:ext>
            </a:extLst>
          </p:cNvPr>
          <p:cNvSpPr/>
          <p:nvPr userDrawn="1"/>
        </p:nvSpPr>
        <p:spPr>
          <a:xfrm>
            <a:off x="-1988809" y="776178"/>
            <a:ext cx="744473" cy="744279"/>
          </a:xfrm>
          <a:prstGeom prst="rect">
            <a:avLst/>
          </a:prstGeom>
          <a:solidFill>
            <a:srgbClr val="438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73CC28-7076-64EA-1D57-77FCCA7F32D9}"/>
              </a:ext>
            </a:extLst>
          </p:cNvPr>
          <p:cNvSpPr/>
          <p:nvPr userDrawn="1"/>
        </p:nvSpPr>
        <p:spPr>
          <a:xfrm>
            <a:off x="-2818363" y="1605520"/>
            <a:ext cx="744473" cy="744279"/>
          </a:xfrm>
          <a:prstGeom prst="rect">
            <a:avLst/>
          </a:prstGeom>
          <a:solidFill>
            <a:srgbClr val="4A8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F11105-827F-E771-BE28-ADFAFE95CFA5}"/>
              </a:ext>
            </a:extLst>
          </p:cNvPr>
          <p:cNvSpPr/>
          <p:nvPr userDrawn="1"/>
        </p:nvSpPr>
        <p:spPr>
          <a:xfrm>
            <a:off x="-1978179" y="5772981"/>
            <a:ext cx="744473" cy="744279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94CA8E-2E26-0481-40B0-A27F12A1AE1A}"/>
              </a:ext>
            </a:extLst>
          </p:cNvPr>
          <p:cNvSpPr/>
          <p:nvPr userDrawn="1"/>
        </p:nvSpPr>
        <p:spPr>
          <a:xfrm>
            <a:off x="-2818364" y="5772982"/>
            <a:ext cx="744473" cy="744279"/>
          </a:xfrm>
          <a:prstGeom prst="rect">
            <a:avLst/>
          </a:prstGeom>
          <a:solidFill>
            <a:srgbClr val="3142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27715-4457-551C-C08A-D176C176AE52}"/>
              </a:ext>
            </a:extLst>
          </p:cNvPr>
          <p:cNvSpPr txBox="1"/>
          <p:nvPr userDrawn="1"/>
        </p:nvSpPr>
        <p:spPr>
          <a:xfrm>
            <a:off x="-2818364" y="52626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KoPub돋움체_Pro Medium" pitchFamily="50" charset="-127"/>
              </a:rPr>
              <a:t>TEXT</a:t>
            </a:r>
            <a:endParaRPr lang="ko-KR" altLang="en-US" sz="1800" dirty="0">
              <a:solidFill>
                <a:schemeClr val="bg1"/>
              </a:solidFill>
              <a:latin typeface="KoPub돋움체_Pro Medium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D2CDD5-5849-7FC2-5632-7524E3840207}"/>
              </a:ext>
            </a:extLst>
          </p:cNvPr>
          <p:cNvSpPr txBox="1"/>
          <p:nvPr userDrawn="1"/>
        </p:nvSpPr>
        <p:spPr>
          <a:xfrm>
            <a:off x="-2818363" y="265813"/>
            <a:ext cx="181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KoPub돋움체_Pro Medium" pitchFamily="50" charset="-127"/>
              </a:rPr>
              <a:t>BACKGROUND</a:t>
            </a:r>
            <a:endParaRPr lang="ko-KR" altLang="en-US" sz="1800" dirty="0">
              <a:solidFill>
                <a:schemeClr val="bg1"/>
              </a:solidFill>
              <a:latin typeface="KoPub돋움체_Pro Medium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695F387-6EEC-910B-742F-552DDF1A5142}"/>
              </a:ext>
            </a:extLst>
          </p:cNvPr>
          <p:cNvSpPr/>
          <p:nvPr userDrawn="1"/>
        </p:nvSpPr>
        <p:spPr>
          <a:xfrm>
            <a:off x="-1159258" y="5772981"/>
            <a:ext cx="744473" cy="744279"/>
          </a:xfrm>
          <a:prstGeom prst="rect">
            <a:avLst/>
          </a:prstGeom>
          <a:solidFill>
            <a:srgbClr val="55D6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767D41-E09D-803A-341B-FC305BD1A329}"/>
              </a:ext>
            </a:extLst>
          </p:cNvPr>
          <p:cNvSpPr/>
          <p:nvPr userDrawn="1"/>
        </p:nvSpPr>
        <p:spPr>
          <a:xfrm>
            <a:off x="-1988818" y="1608327"/>
            <a:ext cx="744473" cy="744279"/>
          </a:xfrm>
          <a:prstGeom prst="rect">
            <a:avLst/>
          </a:prstGeom>
          <a:solidFill>
            <a:srgbClr val="CDE9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3C7BCF-E1B0-E216-0CD1-B01989D762F8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print"/>
          <a:stretch>
            <a:fillRect/>
          </a:stretch>
        </p:blipFill>
        <p:spPr>
          <a:xfrm>
            <a:off x="24622020" y="3043790"/>
            <a:ext cx="4167804" cy="28947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916329-AD15-124B-76C6-DDF0B6A4A669}"/>
              </a:ext>
            </a:extLst>
          </p:cNvPr>
          <p:cNvSpPr/>
          <p:nvPr userDrawn="1"/>
        </p:nvSpPr>
        <p:spPr>
          <a:xfrm>
            <a:off x="-1159258" y="2440477"/>
            <a:ext cx="744473" cy="744279"/>
          </a:xfrm>
          <a:prstGeom prst="rect">
            <a:avLst/>
          </a:prstGeom>
          <a:solidFill>
            <a:srgbClr val="EB8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9B56DD5-D879-AAD5-A332-E47F7BE92051}"/>
              </a:ext>
            </a:extLst>
          </p:cNvPr>
          <p:cNvSpPr/>
          <p:nvPr userDrawn="1"/>
        </p:nvSpPr>
        <p:spPr>
          <a:xfrm>
            <a:off x="-1988819" y="2440478"/>
            <a:ext cx="744473" cy="744279"/>
          </a:xfrm>
          <a:prstGeom prst="rect">
            <a:avLst/>
          </a:prstGeom>
          <a:solidFill>
            <a:srgbClr val="30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DFE2D9-49AF-6D3D-9AAB-A36B07191152}"/>
              </a:ext>
            </a:extLst>
          </p:cNvPr>
          <p:cNvSpPr/>
          <p:nvPr userDrawn="1"/>
        </p:nvSpPr>
        <p:spPr>
          <a:xfrm>
            <a:off x="-2818381" y="2424225"/>
            <a:ext cx="744473" cy="744279"/>
          </a:xfrm>
          <a:prstGeom prst="rect">
            <a:avLst/>
          </a:prstGeom>
          <a:solidFill>
            <a:srgbClr val="E5D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80A1C1-397F-131C-E3D9-C16FFDB1A9BC}"/>
              </a:ext>
            </a:extLst>
          </p:cNvPr>
          <p:cNvSpPr/>
          <p:nvPr userDrawn="1"/>
        </p:nvSpPr>
        <p:spPr>
          <a:xfrm>
            <a:off x="-1159258" y="1618962"/>
            <a:ext cx="744473" cy="744279"/>
          </a:xfrm>
          <a:prstGeom prst="rect">
            <a:avLst/>
          </a:prstGeom>
          <a:solidFill>
            <a:srgbClr val="F3F4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39FABD-2711-C907-E094-3CFDEE3EDE58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print"/>
          <a:stretch>
            <a:fillRect/>
          </a:stretch>
        </p:blipFill>
        <p:spPr>
          <a:xfrm>
            <a:off x="24622018" y="6088677"/>
            <a:ext cx="4167805" cy="22827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1CEE7A6-CF9D-B96A-9B6B-D5103F57049A}"/>
              </a:ext>
            </a:extLst>
          </p:cNvPr>
          <p:cNvSpPr/>
          <p:nvPr userDrawn="1"/>
        </p:nvSpPr>
        <p:spPr>
          <a:xfrm>
            <a:off x="-1159258" y="3261992"/>
            <a:ext cx="744473" cy="744279"/>
          </a:xfrm>
          <a:prstGeom prst="rect">
            <a:avLst/>
          </a:prstGeom>
          <a:solidFill>
            <a:srgbClr val="837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E1EE11A-CACA-08EE-132E-91A805EFEB71}"/>
              </a:ext>
            </a:extLst>
          </p:cNvPr>
          <p:cNvSpPr/>
          <p:nvPr userDrawn="1"/>
        </p:nvSpPr>
        <p:spPr>
          <a:xfrm>
            <a:off x="-1988819" y="3261993"/>
            <a:ext cx="744473" cy="744279"/>
          </a:xfrm>
          <a:prstGeom prst="rect">
            <a:avLst/>
          </a:prstGeom>
          <a:solidFill>
            <a:srgbClr val="2821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CBAE34-A86D-DFA8-80A4-0D65476C5D4D}"/>
              </a:ext>
            </a:extLst>
          </p:cNvPr>
          <p:cNvSpPr/>
          <p:nvPr userDrawn="1"/>
        </p:nvSpPr>
        <p:spPr>
          <a:xfrm>
            <a:off x="-2818381" y="3245740"/>
            <a:ext cx="744473" cy="744279"/>
          </a:xfrm>
          <a:prstGeom prst="rect">
            <a:avLst/>
          </a:prstGeom>
          <a:solidFill>
            <a:srgbClr val="403B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pic>
        <p:nvPicPr>
          <p:cNvPr id="30" name="그림 29" descr="구름, 하늘, 야외, 마천루이(가) 표시된 사진&#10;&#10;자동 생성된 설명">
            <a:extLst>
              <a:ext uri="{FF2B5EF4-FFF2-40B4-BE49-F238E27FC236}">
                <a16:creationId xmlns:a16="http://schemas.microsoft.com/office/drawing/2014/main" id="{3C4666C6-8C3C-B868-F25F-CC82265DA94E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567"/>
            <a:ext cx="24381984" cy="1371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5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14" r:id="rId3"/>
    <p:sldLayoutId id="2147483715" r:id="rId4"/>
    <p:sldLayoutId id="2147483716" r:id="rId5"/>
    <p:sldLayoutId id="2147483696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17" r:id="rId22"/>
    <p:sldLayoutId id="2147483718" r:id="rId23"/>
    <p:sldLayoutId id="2147483707" r:id="rId24"/>
    <p:sldLayoutId id="2147483674" r:id="rId25"/>
    <p:sldLayoutId id="2147483675" r:id="rId26"/>
    <p:sldLayoutId id="2147483676" r:id="rId27"/>
    <p:sldLayoutId id="2147483689" r:id="rId28"/>
    <p:sldLayoutId id="2147483690" r:id="rId29"/>
    <p:sldLayoutId id="2147483691" r:id="rId30"/>
    <p:sldLayoutId id="2147483692" r:id="rId31"/>
    <p:sldLayoutId id="2147483678" r:id="rId32"/>
    <p:sldLayoutId id="2147483679" r:id="rId33"/>
    <p:sldLayoutId id="2147483680" r:id="rId34"/>
    <p:sldLayoutId id="2147483684" r:id="rId35"/>
    <p:sldLayoutId id="2147483685" r:id="rId36"/>
    <p:sldLayoutId id="2147483683" r:id="rId37"/>
    <p:sldLayoutId id="2147483681" r:id="rId38"/>
    <p:sldLayoutId id="2147483682" r:id="rId39"/>
  </p:sldLayoutIdLst>
  <p:txStyles>
    <p:titleStyle>
      <a:lvl1pPr algn="l" defTabSz="1828800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1pPr>
      <a:lvl2pPr marL="1371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2pPr>
      <a:lvl3pPr marL="2286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3pPr>
      <a:lvl4pPr marL="3200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4pPr>
      <a:lvl5pPr marL="41148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5pPr>
      <a:lvl6pPr marL="50292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12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11" Type="http://schemas.openxmlformats.org/officeDocument/2006/relationships/image" Target="../media/image51.png"/><Relationship Id="rId5" Type="http://schemas.openxmlformats.org/officeDocument/2006/relationships/image" Target="../media/image5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microsoft.com/office/2007/relationships/hdphoto" Target="../media/hdphoto3.wdp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hdphoto" Target="../media/hdphoto7.wdp"/><Relationship Id="rId3" Type="http://schemas.openxmlformats.org/officeDocument/2006/relationships/image" Target="../media/image52.png"/><Relationship Id="rId7" Type="http://schemas.openxmlformats.org/officeDocument/2006/relationships/image" Target="../media/image68.png"/><Relationship Id="rId12" Type="http://schemas.openxmlformats.org/officeDocument/2006/relationships/image" Target="../media/image7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11" Type="http://schemas.microsoft.com/office/2007/relationships/hdphoto" Target="../media/hdphoto6.wdp"/><Relationship Id="rId5" Type="http://schemas.openxmlformats.org/officeDocument/2006/relationships/image" Target="../media/image66.png"/><Relationship Id="rId15" Type="http://schemas.microsoft.com/office/2007/relationships/hdphoto" Target="../media/hdphoto3.wdp"/><Relationship Id="rId10" Type="http://schemas.openxmlformats.org/officeDocument/2006/relationships/image" Target="../media/image70.png"/><Relationship Id="rId4" Type="http://schemas.microsoft.com/office/2007/relationships/hdphoto" Target="../media/hdphoto1.wdp"/><Relationship Id="rId9" Type="http://schemas.openxmlformats.org/officeDocument/2006/relationships/image" Target="../media/image69.png"/><Relationship Id="rId1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microsoft.com/office/2007/relationships/hdphoto" Target="../media/hdphoto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61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png"/><Relationship Id="rId7" Type="http://schemas.microsoft.com/office/2007/relationships/hdphoto" Target="../media/hdphoto2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Relationship Id="rId4" Type="http://schemas.microsoft.com/office/2007/relationships/hdphoto" Target="../media/hdphoto3.wdp"/><Relationship Id="rId9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77.png"/><Relationship Id="rId7" Type="http://schemas.openxmlformats.org/officeDocument/2006/relationships/image" Target="../media/image5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11" Type="http://schemas.microsoft.com/office/2007/relationships/hdphoto" Target="../media/hdphoto2.wdp"/><Relationship Id="rId5" Type="http://schemas.microsoft.com/office/2007/relationships/hdphoto" Target="../media/hdphoto6.wdp"/><Relationship Id="rId10" Type="http://schemas.openxmlformats.org/officeDocument/2006/relationships/image" Target="../media/image78.png"/><Relationship Id="rId4" Type="http://schemas.openxmlformats.org/officeDocument/2006/relationships/image" Target="../media/image68.png"/><Relationship Id="rId9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68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11" Type="http://schemas.openxmlformats.org/officeDocument/2006/relationships/image" Target="../media/image85.png"/><Relationship Id="rId5" Type="http://schemas.openxmlformats.org/officeDocument/2006/relationships/image" Target="../media/image69.png"/><Relationship Id="rId10" Type="http://schemas.openxmlformats.org/officeDocument/2006/relationships/image" Target="../media/image84.png"/><Relationship Id="rId4" Type="http://schemas.microsoft.com/office/2007/relationships/hdphoto" Target="../media/hdphoto6.wdp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9.png"/><Relationship Id="rId7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45" y="264"/>
            <a:ext cx="24383066" cy="13715473"/>
          </a:xfrm>
          <a:prstGeom prst="rect">
            <a:avLst/>
          </a:prstGeom>
          <a:noFill/>
        </p:spPr>
      </p:pic>
      <p:pic>
        <p:nvPicPr>
          <p:cNvPr id="1027" name="Picture 3" descr="C:\Users\mkkan\Downloads\구석구석 로고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7268" y="-1"/>
            <a:ext cx="8464054" cy="8464054"/>
          </a:xfrm>
          <a:prstGeom prst="rect">
            <a:avLst/>
          </a:prstGeom>
          <a:noFill/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0BBBB35D-13FC-5504-106D-FBB02896B408}"/>
              </a:ext>
            </a:extLst>
          </p:cNvPr>
          <p:cNvGrpSpPr/>
          <p:nvPr/>
        </p:nvGrpSpPr>
        <p:grpSpPr>
          <a:xfrm>
            <a:off x="8805985" y="5220058"/>
            <a:ext cx="4407027" cy="461540"/>
            <a:chOff x="2665637" y="6423748"/>
            <a:chExt cx="4407621" cy="4615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C7845C-774F-5827-671C-B6845AD5F2BD}"/>
                </a:ext>
              </a:extLst>
            </p:cNvPr>
            <p:cNvSpPr txBox="1"/>
            <p:nvPr/>
          </p:nvSpPr>
          <p:spPr>
            <a:xfrm>
              <a:off x="2665637" y="6423751"/>
              <a:ext cx="2989005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99" dirty="0"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착수보고자료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622579-4CC4-E4BA-48F9-C4923E56B087}"/>
                </a:ext>
              </a:extLst>
            </p:cNvPr>
            <p:cNvSpPr txBox="1"/>
            <p:nvPr/>
          </p:nvSpPr>
          <p:spPr>
            <a:xfrm>
              <a:off x="4798595" y="6423748"/>
              <a:ext cx="2274663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99" dirty="0"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2023.11</a:t>
              </a:r>
              <a:endParaRPr lang="ko-KR" altLang="en-US" sz="2399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C5B85E-FCC6-DB65-78AA-5D5DC8D50AA5}"/>
              </a:ext>
            </a:extLst>
          </p:cNvPr>
          <p:cNvSpPr txBox="1"/>
          <p:nvPr/>
        </p:nvSpPr>
        <p:spPr>
          <a:xfrm>
            <a:off x="8845457" y="4322307"/>
            <a:ext cx="6575718" cy="912850"/>
          </a:xfrm>
          <a:prstGeom prst="rect">
            <a:avLst/>
          </a:prstGeom>
          <a:noFill/>
        </p:spPr>
        <p:txBody>
          <a:bodyPr wrap="none" lIns="91412" tIns="45706" rIns="91412" bIns="45706" rtlCol="0" anchor="ctr">
            <a:spAutoFit/>
          </a:bodyPr>
          <a:lstStyle/>
          <a:p>
            <a:r>
              <a:rPr lang="ko-KR" altLang="en-US" sz="53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리워드 지급 서비스</a:t>
            </a:r>
            <a:r>
              <a:rPr lang="en-US" altLang="ko-KR" sz="53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</a:t>
            </a:r>
            <a:r>
              <a:rPr lang="ko-KR" altLang="en-US" sz="53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개발</a:t>
            </a:r>
          </a:p>
        </p:txBody>
      </p:sp>
      <p:pic>
        <p:nvPicPr>
          <p:cNvPr id="11" name="그림 10" descr="그래픽, 그래픽 디자인, 텍스트, 폰트이(가) 표시된 사진&#10;&#10;자동 생성된 설명">
            <a:extLst>
              <a:ext uri="{FF2B5EF4-FFF2-40B4-BE49-F238E27FC236}">
                <a16:creationId xmlns:a16="http://schemas.microsoft.com/office/drawing/2014/main" id="{2B92F467-172D-8345-678C-D657EC97D5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99" y="11850843"/>
            <a:ext cx="3350763" cy="1122981"/>
          </a:xfrm>
          <a:prstGeom prst="rect">
            <a:avLst/>
          </a:prstGeom>
          <a:noFill/>
        </p:spPr>
      </p:pic>
      <p:pic>
        <p:nvPicPr>
          <p:cNvPr id="3" name="Picture 3" descr="C:\Users\mkkan\Downloads\party-pattern\4x\자산 1@4x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60266" y="2843748"/>
            <a:ext cx="7552083" cy="8012673"/>
          </a:xfrm>
          <a:prstGeom prst="rect">
            <a:avLst/>
          </a:prstGeom>
          <a:noFill/>
        </p:spPr>
      </p:pic>
      <p:pic>
        <p:nvPicPr>
          <p:cNvPr id="2" name="Picture 2" descr="C:\Users\mkkan\Downloads\4x\자산 1@4x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lum bright="30000"/>
          </a:blip>
          <a:srcRect/>
          <a:stretch>
            <a:fillRect/>
          </a:stretch>
        </p:blipFill>
        <p:spPr bwMode="auto">
          <a:xfrm>
            <a:off x="16567843" y="5433782"/>
            <a:ext cx="3137778" cy="31117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모서리가 둥근 직사각형 56"/>
          <p:cNvSpPr/>
          <p:nvPr/>
        </p:nvSpPr>
        <p:spPr>
          <a:xfrm>
            <a:off x="2725947" y="3416060"/>
            <a:ext cx="19685479" cy="89887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56">
            <a:extLst>
              <a:ext uri="{FF2B5EF4-FFF2-40B4-BE49-F238E27FC236}">
                <a16:creationId xmlns:a16="http://schemas.microsoft.com/office/drawing/2014/main" id="{9F3A436A-4459-64C0-AA94-17A6360A9414}"/>
              </a:ext>
            </a:extLst>
          </p:cNvPr>
          <p:cNvSpPr/>
          <p:nvPr/>
        </p:nvSpPr>
        <p:spPr>
          <a:xfrm>
            <a:off x="3185926" y="406520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10" name="사각형: 둥근 모서리 56">
            <a:extLst>
              <a:ext uri="{FF2B5EF4-FFF2-40B4-BE49-F238E27FC236}">
                <a16:creationId xmlns:a16="http://schemas.microsoft.com/office/drawing/2014/main" id="{BC7FDB9B-3CEF-600D-844A-06F3C6810A85}"/>
              </a:ext>
            </a:extLst>
          </p:cNvPr>
          <p:cNvSpPr/>
          <p:nvPr/>
        </p:nvSpPr>
        <p:spPr>
          <a:xfrm>
            <a:off x="4060027" y="4174268"/>
            <a:ext cx="635513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심플하고 의미 있는 아이콘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SemiBold" panose="02000703000000020004" pitchFamily="2" charset="-127"/>
              </a:rPr>
              <a:t>: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캐릭터는 간결하면서도 명확한 아이콘 형태로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사용자가 한눈에 이해하고 인식할 수 있는 캐릭터 디자인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:a16="http://schemas.microsoft.com/office/drawing/2014/main" id="{B386C10E-2FDF-4F14-A1F1-E49DBC29F763}"/>
              </a:ext>
            </a:extLst>
          </p:cNvPr>
          <p:cNvSpPr/>
          <p:nvPr/>
        </p:nvSpPr>
        <p:spPr>
          <a:xfrm>
            <a:off x="3099364" y="8818857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12" name="사각형: 둥근 모서리 56">
            <a:extLst>
              <a:ext uri="{FF2B5EF4-FFF2-40B4-BE49-F238E27FC236}">
                <a16:creationId xmlns:a16="http://schemas.microsoft.com/office/drawing/2014/main" id="{3CAFFF51-34F7-CCFB-2D6B-92D3B86F09DD}"/>
              </a:ext>
            </a:extLst>
          </p:cNvPr>
          <p:cNvSpPr/>
          <p:nvPr/>
        </p:nvSpPr>
        <p:spPr>
          <a:xfrm>
            <a:off x="3105776" y="72343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13" name="사각형: 둥근 모서리 56">
            <a:extLst>
              <a:ext uri="{FF2B5EF4-FFF2-40B4-BE49-F238E27FC236}">
                <a16:creationId xmlns:a16="http://schemas.microsoft.com/office/drawing/2014/main" id="{D6B7847E-7DE2-9058-986A-BE554888D688}"/>
              </a:ext>
            </a:extLst>
          </p:cNvPr>
          <p:cNvSpPr/>
          <p:nvPr/>
        </p:nvSpPr>
        <p:spPr>
          <a:xfrm>
            <a:off x="3119401" y="564975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17" name="사각형: 둥근 모서리 56">
            <a:extLst>
              <a:ext uri="{FF2B5EF4-FFF2-40B4-BE49-F238E27FC236}">
                <a16:creationId xmlns:a16="http://schemas.microsoft.com/office/drawing/2014/main" id="{C9DC24DD-A3C6-DD6D-0B05-05DE53E3632B}"/>
              </a:ext>
            </a:extLst>
          </p:cNvPr>
          <p:cNvSpPr/>
          <p:nvPr/>
        </p:nvSpPr>
        <p:spPr>
          <a:xfrm>
            <a:off x="3112188" y="104034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22" name="사각형: 둥근 모서리 56">
            <a:extLst>
              <a:ext uri="{FF2B5EF4-FFF2-40B4-BE49-F238E27FC236}">
                <a16:creationId xmlns:a16="http://schemas.microsoft.com/office/drawing/2014/main" id="{F073504F-FF70-33EA-A8ED-26788F2BA116}"/>
              </a:ext>
            </a:extLst>
          </p:cNvPr>
          <p:cNvSpPr/>
          <p:nvPr/>
        </p:nvSpPr>
        <p:spPr>
          <a:xfrm>
            <a:off x="4032817" y="5964247"/>
            <a:ext cx="6583098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일관성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및 배지 아이콘 디자인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일관성있는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디자인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적용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사각형: 둥근 모서리 56">
            <a:extLst>
              <a:ext uri="{FF2B5EF4-FFF2-40B4-BE49-F238E27FC236}">
                <a16:creationId xmlns:a16="http://schemas.microsoft.com/office/drawing/2014/main" id="{F9D81EDD-923F-C115-D2F9-A881E0143662}"/>
              </a:ext>
            </a:extLst>
          </p:cNvPr>
          <p:cNvSpPr/>
          <p:nvPr/>
        </p:nvSpPr>
        <p:spPr>
          <a:xfrm>
            <a:off x="4032817" y="7234311"/>
            <a:ext cx="6544850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서비스 톤과 일치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및 배지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디자인은 서비스의 주요 톤과 일치해야 하며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서비스의 분위기와 디자인이 조화를 이루어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함</a:t>
            </a:r>
          </a:p>
        </p:txBody>
      </p:sp>
      <p:sp>
        <p:nvSpPr>
          <p:cNvPr id="24" name="사각형: 둥근 모서리 56">
            <a:extLst>
              <a:ext uri="{FF2B5EF4-FFF2-40B4-BE49-F238E27FC236}">
                <a16:creationId xmlns:a16="http://schemas.microsoft.com/office/drawing/2014/main" id="{711786FB-7BA2-ADD6-295D-532EB9DB2C08}"/>
              </a:ext>
            </a:extLst>
          </p:cNvPr>
          <p:cNvSpPr/>
          <p:nvPr/>
        </p:nvSpPr>
        <p:spPr>
          <a:xfrm>
            <a:off x="4005619" y="8818854"/>
            <a:ext cx="673449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서비스 테마 적용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계절 및 이벤트 테마에 부합하는 이미지 적용 가능 구조 개발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다양한 이미지 적용을 위한 프레임워크 개발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:a16="http://schemas.microsoft.com/office/drawing/2014/main" id="{777D5A4A-AB1E-1C91-DD5B-A7C1B72F6353}"/>
              </a:ext>
            </a:extLst>
          </p:cNvPr>
          <p:cNvSpPr/>
          <p:nvPr/>
        </p:nvSpPr>
        <p:spPr>
          <a:xfrm>
            <a:off x="4026414" y="10588071"/>
            <a:ext cx="6589503" cy="11208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문화적 고려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국제 사용자도 대상이 됨으로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다양한 문화적 배경을 고려하여 디자인이 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눈에 잘 들어올 수 있도록 개발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81D4299-F701-E827-A905-397639AFCCBD}"/>
              </a:ext>
            </a:extLst>
          </p:cNvPr>
          <p:cNvGrpSpPr/>
          <p:nvPr/>
        </p:nvGrpSpPr>
        <p:grpSpPr>
          <a:xfrm>
            <a:off x="3202905" y="5516074"/>
            <a:ext cx="7212258" cy="4713475"/>
            <a:chOff x="3147237" y="5982818"/>
            <a:chExt cx="7728132" cy="471347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17D6B2B-4E69-1024-526E-90C61B84FAE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FAA54A9-A5FB-6E75-ED9C-291EC78A815F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D9B3588-D8FA-0ADC-ECD7-31D2EFD4DD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3BF7724-2E8F-57FE-5627-02824216B73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캐릭터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4CCF955-7D01-C8D8-5DC7-6F55664EF6FE}"/>
              </a:ext>
            </a:extLst>
          </p:cNvPr>
          <p:cNvGrpSpPr/>
          <p:nvPr/>
        </p:nvGrpSpPr>
        <p:grpSpPr>
          <a:xfrm>
            <a:off x="17794931" y="4382359"/>
            <a:ext cx="3571829" cy="2754314"/>
            <a:chOff x="18852725" y="4157507"/>
            <a:chExt cx="3571829" cy="2754314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8FC231F-82F1-F925-5FAE-400BDA453A7B}"/>
                </a:ext>
              </a:extLst>
            </p:cNvPr>
            <p:cNvSpPr/>
            <p:nvPr/>
          </p:nvSpPr>
          <p:spPr>
            <a:xfrm>
              <a:off x="18852725" y="4157507"/>
              <a:ext cx="566327" cy="566327"/>
            </a:xfrm>
            <a:prstGeom prst="round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A5CA204B-6AF8-5539-690D-FB1FA98CCCA3}"/>
                </a:ext>
              </a:extLst>
            </p:cNvPr>
            <p:cNvSpPr/>
            <p:nvPr/>
          </p:nvSpPr>
          <p:spPr>
            <a:xfrm>
              <a:off x="19604101" y="4157507"/>
              <a:ext cx="566327" cy="566327"/>
            </a:xfrm>
            <a:prstGeom prst="roundRect">
              <a:avLst/>
            </a:prstGeom>
            <a:solidFill>
              <a:srgbClr val="5152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5C227A7-CB04-9898-A15F-C4AD6F673ED8}"/>
                </a:ext>
              </a:extLst>
            </p:cNvPr>
            <p:cNvSpPr/>
            <p:nvPr/>
          </p:nvSpPr>
          <p:spPr>
            <a:xfrm>
              <a:off x="20355477" y="4157507"/>
              <a:ext cx="566327" cy="566327"/>
            </a:xfrm>
            <a:prstGeom prst="roundRect">
              <a:avLst/>
            </a:prstGeom>
            <a:solidFill>
              <a:srgbClr val="6A6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013DDBB1-9072-2AC7-EC88-AA66A0A66900}"/>
                </a:ext>
              </a:extLst>
            </p:cNvPr>
            <p:cNvSpPr/>
            <p:nvPr/>
          </p:nvSpPr>
          <p:spPr>
            <a:xfrm>
              <a:off x="21106853" y="4157507"/>
              <a:ext cx="566327" cy="566327"/>
            </a:xfrm>
            <a:prstGeom prst="roundRect">
              <a:avLst/>
            </a:prstGeom>
            <a:solidFill>
              <a:srgbClr val="5A4A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749A355-823C-9B31-8403-5AC92FDFEEFF}"/>
                </a:ext>
              </a:extLst>
            </p:cNvPr>
            <p:cNvSpPr/>
            <p:nvPr/>
          </p:nvSpPr>
          <p:spPr>
            <a:xfrm>
              <a:off x="21858227" y="4157507"/>
              <a:ext cx="566327" cy="566327"/>
            </a:xfrm>
            <a:prstGeom prst="roundRect">
              <a:avLst/>
            </a:prstGeom>
            <a:solidFill>
              <a:srgbClr val="4F50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2A287E3A-7688-5415-B668-34EAED6482F7}"/>
                </a:ext>
              </a:extLst>
            </p:cNvPr>
            <p:cNvSpPr/>
            <p:nvPr/>
          </p:nvSpPr>
          <p:spPr>
            <a:xfrm>
              <a:off x="18852725" y="4886836"/>
              <a:ext cx="566327" cy="566327"/>
            </a:xfrm>
            <a:prstGeom prst="roundRect">
              <a:avLst/>
            </a:prstGeom>
            <a:solidFill>
              <a:srgbClr val="9F11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2C3774A-780B-AA40-A619-B93F617E342C}"/>
                </a:ext>
              </a:extLst>
            </p:cNvPr>
            <p:cNvSpPr/>
            <p:nvPr/>
          </p:nvSpPr>
          <p:spPr>
            <a:xfrm>
              <a:off x="19604101" y="4886836"/>
              <a:ext cx="566327" cy="566327"/>
            </a:xfrm>
            <a:prstGeom prst="roundRect">
              <a:avLst/>
            </a:prstGeom>
            <a:solidFill>
              <a:srgbClr val="F572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496CF56-A355-A165-00C5-BED1F75E160F}"/>
                </a:ext>
              </a:extLst>
            </p:cNvPr>
            <p:cNvSpPr/>
            <p:nvPr/>
          </p:nvSpPr>
          <p:spPr>
            <a:xfrm>
              <a:off x="20355477" y="4886836"/>
              <a:ext cx="566327" cy="566327"/>
            </a:xfrm>
            <a:prstGeom prst="roundRect">
              <a:avLst/>
            </a:prstGeom>
            <a:solidFill>
              <a:srgbClr val="AB37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4DFCFD22-1387-3C6B-9BC7-80B92675AE5F}"/>
                </a:ext>
              </a:extLst>
            </p:cNvPr>
            <p:cNvSpPr/>
            <p:nvPr/>
          </p:nvSpPr>
          <p:spPr>
            <a:xfrm>
              <a:off x="21106853" y="4886836"/>
              <a:ext cx="566327" cy="566327"/>
            </a:xfrm>
            <a:prstGeom prst="roundRect">
              <a:avLst/>
            </a:prstGeom>
            <a:solidFill>
              <a:srgbClr val="9E4C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A4BA83A5-9995-5A6F-5442-5E957400AE0E}"/>
                </a:ext>
              </a:extLst>
            </p:cNvPr>
            <p:cNvSpPr/>
            <p:nvPr/>
          </p:nvSpPr>
          <p:spPr>
            <a:xfrm>
              <a:off x="21858227" y="4886836"/>
              <a:ext cx="566327" cy="566327"/>
            </a:xfrm>
            <a:prstGeom prst="roundRect">
              <a:avLst/>
            </a:prstGeom>
            <a:solidFill>
              <a:srgbClr val="C972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A3C5313-5F10-4936-0046-D825A9208772}"/>
                </a:ext>
              </a:extLst>
            </p:cNvPr>
            <p:cNvSpPr/>
            <p:nvPr/>
          </p:nvSpPr>
          <p:spPr>
            <a:xfrm>
              <a:off x="18852725" y="5616165"/>
              <a:ext cx="566327" cy="566327"/>
            </a:xfrm>
            <a:prstGeom prst="roundRect">
              <a:avLst/>
            </a:prstGeom>
            <a:solidFill>
              <a:srgbClr val="3E3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50471C77-103F-5ACE-8D9C-EEFD0494A6D5}"/>
                </a:ext>
              </a:extLst>
            </p:cNvPr>
            <p:cNvSpPr/>
            <p:nvPr/>
          </p:nvSpPr>
          <p:spPr>
            <a:xfrm>
              <a:off x="19604101" y="5616165"/>
              <a:ext cx="566327" cy="566327"/>
            </a:xfrm>
            <a:prstGeom prst="roundRect">
              <a:avLst/>
            </a:prstGeom>
            <a:solidFill>
              <a:srgbClr val="2E63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EB4D9C35-D20F-7F99-4693-EAFB7C47BAF6}"/>
                </a:ext>
              </a:extLst>
            </p:cNvPr>
            <p:cNvSpPr/>
            <p:nvPr/>
          </p:nvSpPr>
          <p:spPr>
            <a:xfrm>
              <a:off x="20355477" y="5616165"/>
              <a:ext cx="566327" cy="566327"/>
            </a:xfrm>
            <a:prstGeom prst="roundRect">
              <a:avLst/>
            </a:prstGeom>
            <a:solidFill>
              <a:srgbClr val="48C3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4D226A5-F300-DA2A-608F-A54119E1E769}"/>
                </a:ext>
              </a:extLst>
            </p:cNvPr>
            <p:cNvSpPr/>
            <p:nvPr/>
          </p:nvSpPr>
          <p:spPr>
            <a:xfrm>
              <a:off x="21106853" y="5616165"/>
              <a:ext cx="566327" cy="566327"/>
            </a:xfrm>
            <a:prstGeom prst="roundRect">
              <a:avLst/>
            </a:prstGeom>
            <a:solidFill>
              <a:srgbClr val="C5E4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6899DDA-2B4E-E1FC-0F4A-3A8699165238}"/>
                </a:ext>
              </a:extLst>
            </p:cNvPr>
            <p:cNvSpPr/>
            <p:nvPr/>
          </p:nvSpPr>
          <p:spPr>
            <a:xfrm>
              <a:off x="21858227" y="5616165"/>
              <a:ext cx="566327" cy="566327"/>
            </a:xfrm>
            <a:prstGeom prst="roundRect">
              <a:avLst/>
            </a:prstGeom>
            <a:solidFill>
              <a:srgbClr val="92E1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C39AFF54-F72B-52E8-18CA-02F876790877}"/>
                </a:ext>
              </a:extLst>
            </p:cNvPr>
            <p:cNvSpPr/>
            <p:nvPr/>
          </p:nvSpPr>
          <p:spPr>
            <a:xfrm>
              <a:off x="18852725" y="6345494"/>
              <a:ext cx="566327" cy="566327"/>
            </a:xfrm>
            <a:prstGeom prst="roundRect">
              <a:avLst/>
            </a:prstGeom>
            <a:solidFill>
              <a:srgbClr val="5E5D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FD851549-C70C-D346-FCA1-F2E77A1C5F20}"/>
                </a:ext>
              </a:extLst>
            </p:cNvPr>
            <p:cNvSpPr/>
            <p:nvPr/>
          </p:nvSpPr>
          <p:spPr>
            <a:xfrm>
              <a:off x="19604101" y="6345494"/>
              <a:ext cx="566327" cy="566327"/>
            </a:xfrm>
            <a:prstGeom prst="roundRect">
              <a:avLst/>
            </a:prstGeom>
            <a:solidFill>
              <a:srgbClr val="2425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86C8DFB0-0775-121C-3298-8109F611255F}"/>
                </a:ext>
              </a:extLst>
            </p:cNvPr>
            <p:cNvSpPr/>
            <p:nvPr/>
          </p:nvSpPr>
          <p:spPr>
            <a:xfrm>
              <a:off x="20355477" y="6345494"/>
              <a:ext cx="566327" cy="566327"/>
            </a:xfrm>
            <a:prstGeom prst="roundRect">
              <a:avLst/>
            </a:prstGeom>
            <a:solidFill>
              <a:srgbClr val="D1D7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095B63D-A2BE-9503-BB92-6B789EC1902A}"/>
                </a:ext>
              </a:extLst>
            </p:cNvPr>
            <p:cNvSpPr/>
            <p:nvPr/>
          </p:nvSpPr>
          <p:spPr>
            <a:xfrm>
              <a:off x="21106853" y="6345494"/>
              <a:ext cx="566327" cy="566327"/>
            </a:xfrm>
            <a:prstGeom prst="roundRect">
              <a:avLst/>
            </a:prstGeom>
            <a:solidFill>
              <a:srgbClr val="3B50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437648B1-FB63-15AA-6876-EACAE8F06661}"/>
                </a:ext>
              </a:extLst>
            </p:cNvPr>
            <p:cNvSpPr/>
            <p:nvPr/>
          </p:nvSpPr>
          <p:spPr>
            <a:xfrm>
              <a:off x="21858227" y="6345494"/>
              <a:ext cx="566327" cy="566327"/>
            </a:xfrm>
            <a:prstGeom prst="roundRect">
              <a:avLst/>
            </a:prstGeom>
            <a:solidFill>
              <a:srgbClr val="64B1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783564-1F9E-C3BB-DE0A-12728E412394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2" name="사각형: 둥근 모서리 10">
              <a:extLst>
                <a:ext uri="{FF2B5EF4-FFF2-40B4-BE49-F238E27FC236}">
                  <a16:creationId xmlns:a16="http://schemas.microsoft.com/office/drawing/2014/main" id="{FD5E8804-3562-D0E6-419A-FF46FC3247A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04B78CF-FED7-913E-0D7A-D2FBEC0F3FF0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4" name="Google Shape;58;p13">
            <a:extLst>
              <a:ext uri="{FF2B5EF4-FFF2-40B4-BE49-F238E27FC236}">
                <a16:creationId xmlns:a16="http://schemas.microsoft.com/office/drawing/2014/main" id="{59735A6D-C23A-6AE0-6C34-0E478340CC59}"/>
              </a:ext>
            </a:extLst>
          </p:cNvPr>
          <p:cNvSpPr txBox="1"/>
          <p:nvPr/>
        </p:nvSpPr>
        <p:spPr>
          <a:xfrm>
            <a:off x="3074929" y="1718865"/>
            <a:ext cx="2693336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디자인 특징</a:t>
            </a:r>
          </a:p>
        </p:txBody>
      </p:sp>
      <p:pic>
        <p:nvPicPr>
          <p:cNvPr id="1030" name="Picture 6" descr="Vote and rewards colored icons 1 Royalty Free Vector Image">
            <a:extLst>
              <a:ext uri="{FF2B5EF4-FFF2-40B4-BE49-F238E27FC236}">
                <a16:creationId xmlns:a16="http://schemas.microsoft.com/office/drawing/2014/main" id="{18ED7175-CEFB-ED71-FDAE-5AE7DFA41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7"/>
          <a:stretch/>
        </p:blipFill>
        <p:spPr bwMode="auto">
          <a:xfrm>
            <a:off x="11032700" y="4362009"/>
            <a:ext cx="6378125" cy="650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kkan\Downloads\4x\자산 3@4x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79610" y="7669032"/>
            <a:ext cx="1388703" cy="1388703"/>
          </a:xfrm>
          <a:prstGeom prst="rect">
            <a:avLst/>
          </a:prstGeom>
          <a:noFill/>
        </p:spPr>
      </p:pic>
      <p:pic>
        <p:nvPicPr>
          <p:cNvPr id="2051" name="Picture 3" descr="C:\Users\mkkan\Downloads\4x\자산 4@4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518972" y="7677720"/>
            <a:ext cx="1287941" cy="1387561"/>
          </a:xfrm>
          <a:prstGeom prst="rect">
            <a:avLst/>
          </a:prstGeom>
          <a:noFill/>
        </p:spPr>
      </p:pic>
      <p:pic>
        <p:nvPicPr>
          <p:cNvPr id="2052" name="Picture 4" descr="C:\Users\mkkan\Downloads\4x\자산 5@4x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724288" y="9345134"/>
            <a:ext cx="1584926" cy="1558656"/>
          </a:xfrm>
          <a:prstGeom prst="rect">
            <a:avLst/>
          </a:prstGeom>
          <a:noFill/>
        </p:spPr>
      </p:pic>
      <p:sp>
        <p:nvSpPr>
          <p:cNvPr id="58" name="사각형: 둥근 모서리 56">
            <a:extLst>
              <a:ext uri="{FF2B5EF4-FFF2-40B4-BE49-F238E27FC236}">
                <a16:creationId xmlns:a16="http://schemas.microsoft.com/office/drawing/2014/main" id="{BC7FDB9B-3CEF-600D-844A-06F3C6810A85}"/>
              </a:ext>
            </a:extLst>
          </p:cNvPr>
          <p:cNvSpPr/>
          <p:nvPr/>
        </p:nvSpPr>
        <p:spPr>
          <a:xfrm>
            <a:off x="19601952" y="9399000"/>
            <a:ext cx="2033098" cy="14901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중요도 높은 일부 배지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킹덤프렌드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활용 예정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75571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8707943" y="1079925"/>
            <a:ext cx="4279309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III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4448030"/>
            <a:ext cx="5337876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800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  <a:endParaRPr lang="ko-KR" altLang="en-US" sz="4800" spc="-101" dirty="0"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5663201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5320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260">
            <a:extLst>
              <a:ext uri="{FF2B5EF4-FFF2-40B4-BE49-F238E27FC236}">
                <a16:creationId xmlns:a16="http://schemas.microsoft.com/office/drawing/2014/main" id="{1CB8FD4A-8754-D973-5C02-948C1D0863FF}"/>
              </a:ext>
            </a:extLst>
          </p:cNvPr>
          <p:cNvSpPr/>
          <p:nvPr/>
        </p:nvSpPr>
        <p:spPr>
          <a:xfrm>
            <a:off x="3202905" y="3287335"/>
            <a:ext cx="11180366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신규 서비스 통합 전략 </a:t>
            </a:r>
            <a:r>
              <a:rPr lang="en-US" altLang="ko-KR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– </a:t>
            </a: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서비스 기획</a:t>
            </a:r>
            <a:endParaRPr lang="en-US" altLang="ko-KR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DE25A2-C3BF-D017-933C-3423901ED211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6623BA8-93BB-C287-B591-820097EA2AB7}"/>
              </a:ext>
            </a:extLst>
          </p:cNvPr>
          <p:cNvSpPr/>
          <p:nvPr/>
        </p:nvSpPr>
        <p:spPr bwMode="auto">
          <a:xfrm>
            <a:off x="3837854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3049DD6-90D1-C643-2E13-008796FF6988}"/>
              </a:ext>
            </a:extLst>
          </p:cNvPr>
          <p:cNvSpPr/>
          <p:nvPr/>
        </p:nvSpPr>
        <p:spPr bwMode="auto">
          <a:xfrm>
            <a:off x="3991622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600715-4183-463A-725B-A33F19D76D13}"/>
              </a:ext>
            </a:extLst>
          </p:cNvPr>
          <p:cNvSpPr/>
          <p:nvPr/>
        </p:nvSpPr>
        <p:spPr bwMode="auto">
          <a:xfrm>
            <a:off x="4406520" y="4435827"/>
            <a:ext cx="772326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C37231-ABA6-DF7F-F90D-22A54AB198D7}"/>
              </a:ext>
            </a:extLst>
          </p:cNvPr>
          <p:cNvSpPr/>
          <p:nvPr/>
        </p:nvSpPr>
        <p:spPr bwMode="auto">
          <a:xfrm>
            <a:off x="4540842" y="4081021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DF4B762-7886-4912-F081-C1D871E7ADC7}"/>
              </a:ext>
            </a:extLst>
          </p:cNvPr>
          <p:cNvSpPr/>
          <p:nvPr/>
        </p:nvSpPr>
        <p:spPr bwMode="auto">
          <a:xfrm>
            <a:off x="6480800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7DA6056-7D30-4210-D7B1-DD03D0280896}"/>
              </a:ext>
            </a:extLst>
          </p:cNvPr>
          <p:cNvSpPr/>
          <p:nvPr/>
        </p:nvSpPr>
        <p:spPr bwMode="auto">
          <a:xfrm>
            <a:off x="6634568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B512F8-D119-4784-C980-76A27C6C6AAA}"/>
              </a:ext>
            </a:extLst>
          </p:cNvPr>
          <p:cNvSpPr/>
          <p:nvPr/>
        </p:nvSpPr>
        <p:spPr bwMode="auto">
          <a:xfrm>
            <a:off x="7007291" y="4332324"/>
            <a:ext cx="851835" cy="997196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</a:t>
            </a: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연동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302A45-22C0-1C36-1894-A5E951888198}"/>
              </a:ext>
            </a:extLst>
          </p:cNvPr>
          <p:cNvSpPr/>
          <p:nvPr/>
        </p:nvSpPr>
        <p:spPr bwMode="auto">
          <a:xfrm>
            <a:off x="7173362" y="4081021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2" name="이등변 삼각형 86">
            <a:extLst>
              <a:ext uri="{FF2B5EF4-FFF2-40B4-BE49-F238E27FC236}">
                <a16:creationId xmlns:a16="http://schemas.microsoft.com/office/drawing/2014/main" id="{C800733B-78C0-742D-4ECB-E118E1F29236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9527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이등변 삼각형 87">
            <a:extLst>
              <a:ext uri="{FF2B5EF4-FFF2-40B4-BE49-F238E27FC236}">
                <a16:creationId xmlns:a16="http://schemas.microsoft.com/office/drawing/2014/main" id="{70A00AA8-0092-6F62-A8A4-39983AB04DE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045100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4" name="이등변 삼각형 88">
            <a:extLst>
              <a:ext uri="{FF2B5EF4-FFF2-40B4-BE49-F238E27FC236}">
                <a16:creationId xmlns:a16="http://schemas.microsoft.com/office/drawing/2014/main" id="{8C1D638C-2F11-CA99-77BA-91E8271E7A34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19492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F5FEE5C-D5BE-2794-DDBC-F420405ED5AF}"/>
              </a:ext>
            </a:extLst>
          </p:cNvPr>
          <p:cNvSpPr/>
          <p:nvPr/>
        </p:nvSpPr>
        <p:spPr bwMode="auto">
          <a:xfrm>
            <a:off x="9083869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2CDCC08-8C18-8D12-BCD4-82E0AD943A04}"/>
              </a:ext>
            </a:extLst>
          </p:cNvPr>
          <p:cNvSpPr/>
          <p:nvPr/>
        </p:nvSpPr>
        <p:spPr bwMode="auto">
          <a:xfrm>
            <a:off x="9237637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221E6A-9125-C4E5-8E91-F59F6E4085AB}"/>
              </a:ext>
            </a:extLst>
          </p:cNvPr>
          <p:cNvSpPr/>
          <p:nvPr/>
        </p:nvSpPr>
        <p:spPr bwMode="auto">
          <a:xfrm>
            <a:off x="9603730" y="4332324"/>
            <a:ext cx="772326" cy="997196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 err="1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아아템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650E59-140B-8276-20C3-677762E304AC}"/>
              </a:ext>
            </a:extLst>
          </p:cNvPr>
          <p:cNvSpPr/>
          <p:nvPr/>
        </p:nvSpPr>
        <p:spPr bwMode="auto">
          <a:xfrm>
            <a:off x="9774027" y="4081021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01CC6EA-EAC3-7FD2-D950-D81E3157D59E}"/>
              </a:ext>
            </a:extLst>
          </p:cNvPr>
          <p:cNvSpPr/>
          <p:nvPr/>
        </p:nvSpPr>
        <p:spPr bwMode="auto">
          <a:xfrm>
            <a:off x="11694202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2E0E2F5-1C6E-79B2-1D84-F4603C1FF81A}"/>
              </a:ext>
            </a:extLst>
          </p:cNvPr>
          <p:cNvSpPr/>
          <p:nvPr/>
        </p:nvSpPr>
        <p:spPr bwMode="auto">
          <a:xfrm>
            <a:off x="11847969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B443E6-F5DE-EF22-6442-90C86214B718}"/>
              </a:ext>
            </a:extLst>
          </p:cNvPr>
          <p:cNvSpPr/>
          <p:nvPr/>
        </p:nvSpPr>
        <p:spPr bwMode="auto">
          <a:xfrm>
            <a:off x="12159341" y="4435842"/>
            <a:ext cx="772326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확장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4A11A96-D217-CD88-9CDA-A904AE4C0ABD}"/>
              </a:ext>
            </a:extLst>
          </p:cNvPr>
          <p:cNvSpPr/>
          <p:nvPr/>
        </p:nvSpPr>
        <p:spPr bwMode="auto">
          <a:xfrm>
            <a:off x="12383561" y="4081021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5" name="이등변 삼각형 86">
            <a:extLst>
              <a:ext uri="{FF2B5EF4-FFF2-40B4-BE49-F238E27FC236}">
                <a16:creationId xmlns:a16="http://schemas.microsoft.com/office/drawing/2014/main" id="{6F1DB109-0DC4-92AD-3B5E-60273A3D0D2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89872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6" name="이등변 삼각형 87">
            <a:extLst>
              <a:ext uri="{FF2B5EF4-FFF2-40B4-BE49-F238E27FC236}">
                <a16:creationId xmlns:a16="http://schemas.microsoft.com/office/drawing/2014/main" id="{9C13464C-81B3-8D1C-76C0-8A4BEC5ABC2B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639697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1" name="이등변 삼각형 88">
            <a:extLst>
              <a:ext uri="{FF2B5EF4-FFF2-40B4-BE49-F238E27FC236}">
                <a16:creationId xmlns:a16="http://schemas.microsoft.com/office/drawing/2014/main" id="{438F728E-7700-8F65-0B10-DC0273136F0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78952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2" name="이등변 삼각형 86">
            <a:extLst>
              <a:ext uri="{FF2B5EF4-FFF2-40B4-BE49-F238E27FC236}">
                <a16:creationId xmlns:a16="http://schemas.microsoft.com/office/drawing/2014/main" id="{45E5B1BA-3B6A-2EF4-3D63-8862D701A8B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237571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8" name="이등변 삼각형 87">
            <a:extLst>
              <a:ext uri="{FF2B5EF4-FFF2-40B4-BE49-F238E27FC236}">
                <a16:creationId xmlns:a16="http://schemas.microsoft.com/office/drawing/2014/main" id="{F5B95AE6-5C08-3C7A-4C6A-3E123F3866F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87396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9" name="이등변 삼각형 88">
            <a:extLst>
              <a:ext uri="{FF2B5EF4-FFF2-40B4-BE49-F238E27FC236}">
                <a16:creationId xmlns:a16="http://schemas.microsoft.com/office/drawing/2014/main" id="{9E18B703-D00B-917A-1E17-87D48F721DFB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537221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4E6A0F0-8147-2D02-985D-AEFA46D8CDA7}"/>
              </a:ext>
            </a:extLst>
          </p:cNvPr>
          <p:cNvSpPr/>
          <p:nvPr/>
        </p:nvSpPr>
        <p:spPr>
          <a:xfrm>
            <a:off x="3248052" y="6020435"/>
            <a:ext cx="2343029" cy="2537319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15DBE3F-4A2F-10CD-9D1A-26D039B10088}"/>
              </a:ext>
            </a:extLst>
          </p:cNvPr>
          <p:cNvSpPr/>
          <p:nvPr/>
        </p:nvSpPr>
        <p:spPr>
          <a:xfrm>
            <a:off x="3387702" y="6736217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200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 배지 제작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CBECBE-7C01-6147-2E64-66217FEEDEAA}"/>
              </a:ext>
            </a:extLst>
          </p:cNvPr>
          <p:cNvSpPr txBox="1"/>
          <p:nvPr/>
        </p:nvSpPr>
        <p:spPr>
          <a:xfrm>
            <a:off x="3252696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설계 및 제작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E1A2AE1-2A48-AA7E-EF8A-5543107182A2}"/>
              </a:ext>
            </a:extLst>
          </p:cNvPr>
          <p:cNvSpPr/>
          <p:nvPr/>
        </p:nvSpPr>
        <p:spPr>
          <a:xfrm>
            <a:off x="3387702" y="7331924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275F8E7-FEA1-D6AB-A9A7-44FFA59693F0}"/>
              </a:ext>
            </a:extLst>
          </p:cNvPr>
          <p:cNvSpPr/>
          <p:nvPr/>
        </p:nvSpPr>
        <p:spPr>
          <a:xfrm>
            <a:off x="3387702" y="7927631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데이터 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설계</a:t>
            </a: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제작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52D0F8E-C790-33F7-F6D7-BD8013B585FB}"/>
              </a:ext>
            </a:extLst>
          </p:cNvPr>
          <p:cNvSpPr/>
          <p:nvPr/>
        </p:nvSpPr>
        <p:spPr>
          <a:xfrm>
            <a:off x="3248052" y="8924350"/>
            <a:ext cx="2343029" cy="2586332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4D898FF-9CCA-51B8-ED79-3CDA24542FAC}"/>
              </a:ext>
            </a:extLst>
          </p:cNvPr>
          <p:cNvSpPr/>
          <p:nvPr/>
        </p:nvSpPr>
        <p:spPr>
          <a:xfrm>
            <a:off x="3387702" y="9640131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기능 개발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9D3A051-1478-7F8C-5C27-2F54135D7B9F}"/>
              </a:ext>
            </a:extLst>
          </p:cNvPr>
          <p:cNvSpPr txBox="1"/>
          <p:nvPr/>
        </p:nvSpPr>
        <p:spPr>
          <a:xfrm>
            <a:off x="3252693" y="8924350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프로그램 개발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29A40B1-C999-C1A0-CB91-A96BA59799AD}"/>
              </a:ext>
            </a:extLst>
          </p:cNvPr>
          <p:cNvSpPr/>
          <p:nvPr/>
        </p:nvSpPr>
        <p:spPr>
          <a:xfrm>
            <a:off x="3387702" y="10235838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리더보드 개발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ADB3304-DDD4-B14A-5D83-37EFCB550F9F}"/>
              </a:ext>
            </a:extLst>
          </p:cNvPr>
          <p:cNvSpPr/>
          <p:nvPr/>
        </p:nvSpPr>
        <p:spPr>
          <a:xfrm>
            <a:off x="3387702" y="10831545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배지도감 개발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51001A85-8B82-2DC1-F792-6983D0225301}"/>
              </a:ext>
            </a:extLst>
          </p:cNvPr>
          <p:cNvSpPr/>
          <p:nvPr/>
        </p:nvSpPr>
        <p:spPr>
          <a:xfrm>
            <a:off x="6146582" y="6020432"/>
            <a:ext cx="2343029" cy="3246129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6D766DF-9BE6-CC99-437C-3E864971A7AC}"/>
              </a:ext>
            </a:extLst>
          </p:cNvPr>
          <p:cNvSpPr/>
          <p:nvPr/>
        </p:nvSpPr>
        <p:spPr>
          <a:xfrm>
            <a:off x="6286232" y="6736217"/>
            <a:ext cx="2031109" cy="1190057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기존서비스 플랫폼 분석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WEB,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APP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F4F612C-FECE-E328-A086-DA65A23F1DA6}"/>
              </a:ext>
            </a:extLst>
          </p:cNvPr>
          <p:cNvSpPr txBox="1"/>
          <p:nvPr/>
        </p:nvSpPr>
        <p:spPr>
          <a:xfrm>
            <a:off x="6151223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플랫폼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5305BE76-C3B3-2A06-18D0-7AF30361FAE7}"/>
              </a:ext>
            </a:extLst>
          </p:cNvPr>
          <p:cNvSpPr/>
          <p:nvPr/>
        </p:nvSpPr>
        <p:spPr>
          <a:xfrm>
            <a:off x="6286232" y="8020499"/>
            <a:ext cx="2031109" cy="105122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기존서비스와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매칭 확정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5F5C70B-45DE-5AC3-1B7E-BFE5ADA6D790}"/>
              </a:ext>
            </a:extLst>
          </p:cNvPr>
          <p:cNvSpPr/>
          <p:nvPr/>
        </p:nvSpPr>
        <p:spPr>
          <a:xfrm>
            <a:off x="9093785" y="6020435"/>
            <a:ext cx="2343029" cy="5092528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982AE387-DD51-A9B0-D3D7-1809A48CDF21}"/>
              </a:ext>
            </a:extLst>
          </p:cNvPr>
          <p:cNvSpPr/>
          <p:nvPr/>
        </p:nvSpPr>
        <p:spPr>
          <a:xfrm>
            <a:off x="9233435" y="6736217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아이템제작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704AAAB-EC4A-06BD-8270-D691B5CC2FF7}"/>
              </a:ext>
            </a:extLst>
          </p:cNvPr>
          <p:cNvSpPr txBox="1"/>
          <p:nvPr/>
        </p:nvSpPr>
        <p:spPr>
          <a:xfrm>
            <a:off x="9098427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en-US" altLang="ko-KR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ADMIN </a:t>
            </a:r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관리 시스템 개발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B1736DBF-A416-951B-FB81-978820D15E5C}"/>
              </a:ext>
            </a:extLst>
          </p:cNvPr>
          <p:cNvSpPr/>
          <p:nvPr/>
        </p:nvSpPr>
        <p:spPr>
          <a:xfrm>
            <a:off x="9233435" y="7331924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페이지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93B282B6-77C7-B260-F53D-0809F8818E8A}"/>
              </a:ext>
            </a:extLst>
          </p:cNvPr>
          <p:cNvSpPr/>
          <p:nvPr/>
        </p:nvSpPr>
        <p:spPr>
          <a:xfrm>
            <a:off x="9233435" y="7927631"/>
            <a:ext cx="2031109" cy="1015549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특수 기능 </a:t>
            </a:r>
          </a:p>
          <a:p>
            <a:pPr algn="ctr" defTabSz="913938">
              <a:buClr>
                <a:srgbClr val="969696"/>
              </a:buClr>
            </a:pPr>
            <a:r>
              <a:rPr lang="ko-KR" altLang="en-US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검색 아이템 지급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9A7A0314-FD7F-C944-C67E-AEC9BC8F499D}"/>
              </a:ext>
            </a:extLst>
          </p:cNvPr>
          <p:cNvSpPr/>
          <p:nvPr/>
        </p:nvSpPr>
        <p:spPr>
          <a:xfrm>
            <a:off x="11994091" y="6020435"/>
            <a:ext cx="2343029" cy="2537317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AEE2BE4-612A-6C06-5604-AE57419C1981}"/>
              </a:ext>
            </a:extLst>
          </p:cNvPr>
          <p:cNvSpPr txBox="1"/>
          <p:nvPr/>
        </p:nvSpPr>
        <p:spPr>
          <a:xfrm>
            <a:off x="11998732" y="6020437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</a:t>
            </a: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확장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C987C5BB-D764-1264-1DE9-B0B624CC2A1A}"/>
              </a:ext>
            </a:extLst>
          </p:cNvPr>
          <p:cNvSpPr/>
          <p:nvPr/>
        </p:nvSpPr>
        <p:spPr>
          <a:xfrm>
            <a:off x="12133741" y="7331921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추가 퀘스트 제작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13F7940F-71B9-D7D0-34D3-18D810E0D01E}"/>
              </a:ext>
            </a:extLst>
          </p:cNvPr>
          <p:cNvCxnSpPr>
            <a:cxnSpLocks/>
            <a:stCxn id="60" idx="2"/>
            <a:endCxn id="65" idx="0"/>
          </p:cNvCxnSpPr>
          <p:nvPr/>
        </p:nvCxnSpPr>
        <p:spPr>
          <a:xfrm>
            <a:off x="4419567" y="8557754"/>
            <a:ext cx="0" cy="366596"/>
          </a:xfrm>
          <a:prstGeom prst="straightConnector1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0" name="연결선: 꺾임 904">
            <a:extLst>
              <a:ext uri="{FF2B5EF4-FFF2-40B4-BE49-F238E27FC236}">
                <a16:creationId xmlns:a16="http://schemas.microsoft.com/office/drawing/2014/main" id="{BB46B0BE-A6AD-8E33-9FC8-F9B46EF4CF95}"/>
              </a:ext>
            </a:extLst>
          </p:cNvPr>
          <p:cNvCxnSpPr>
            <a:cxnSpLocks/>
            <a:stCxn id="65" idx="3"/>
            <a:endCxn id="78" idx="1"/>
          </p:cNvCxnSpPr>
          <p:nvPr/>
        </p:nvCxnSpPr>
        <p:spPr>
          <a:xfrm flipV="1">
            <a:off x="5591081" y="7643497"/>
            <a:ext cx="555501" cy="2574019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1" name="연결선: 꺾임 905">
            <a:extLst>
              <a:ext uri="{FF2B5EF4-FFF2-40B4-BE49-F238E27FC236}">
                <a16:creationId xmlns:a16="http://schemas.microsoft.com/office/drawing/2014/main" id="{0A592DB0-9610-8EB2-51EB-9F2712454C89}"/>
              </a:ext>
            </a:extLst>
          </p:cNvPr>
          <p:cNvCxnSpPr>
            <a:cxnSpLocks/>
            <a:stCxn id="78" idx="2"/>
            <a:endCxn id="82" idx="1"/>
          </p:cNvCxnSpPr>
          <p:nvPr/>
        </p:nvCxnSpPr>
        <p:spPr>
          <a:xfrm rot="5400000" flipH="1" flipV="1">
            <a:off x="7856010" y="8028786"/>
            <a:ext cx="699862" cy="1775688"/>
          </a:xfrm>
          <a:prstGeom prst="bentConnector4">
            <a:avLst>
              <a:gd name="adj1" fmla="val -32664"/>
              <a:gd name="adj2" fmla="val 82988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4" name="연결선: 꺾임 906">
            <a:extLst>
              <a:ext uri="{FF2B5EF4-FFF2-40B4-BE49-F238E27FC236}">
                <a16:creationId xmlns:a16="http://schemas.microsoft.com/office/drawing/2014/main" id="{672035CE-3E1F-B2F0-8A91-032CF41B11C0}"/>
              </a:ext>
            </a:extLst>
          </p:cNvPr>
          <p:cNvCxnSpPr>
            <a:cxnSpLocks/>
            <a:stCxn id="82" idx="2"/>
            <a:endCxn id="103" idx="1"/>
          </p:cNvCxnSpPr>
          <p:nvPr/>
        </p:nvCxnSpPr>
        <p:spPr>
          <a:xfrm rot="5400000" flipH="1" flipV="1">
            <a:off x="9217760" y="8336633"/>
            <a:ext cx="3823869" cy="1728791"/>
          </a:xfrm>
          <a:prstGeom prst="bentConnector4">
            <a:avLst>
              <a:gd name="adj1" fmla="val -5978"/>
              <a:gd name="adj2" fmla="val 83882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C9E4CC87-D1D4-C1C5-EEF6-21A1D1CA191B}"/>
              </a:ext>
            </a:extLst>
          </p:cNvPr>
          <p:cNvSpPr/>
          <p:nvPr/>
        </p:nvSpPr>
        <p:spPr>
          <a:xfrm>
            <a:off x="12144251" y="6743389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유형 추가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956C01B8-21E6-1A54-B1FC-02D4E063DA51}"/>
              </a:ext>
            </a:extLst>
          </p:cNvPr>
          <p:cNvSpPr/>
          <p:nvPr/>
        </p:nvSpPr>
        <p:spPr>
          <a:xfrm>
            <a:off x="12133741" y="7929013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추가 보상 제작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BCF3D6C-102A-8D79-7958-6F7B95D797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:a16="http://schemas.microsoft.com/office/drawing/2014/main" id="{3FAED459-B869-A7DB-6921-E0E973D6692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6AA6FC2-8388-F2ED-8807-5872E6F3221C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Google Shape;58;p13">
            <a:extLst>
              <a:ext uri="{FF2B5EF4-FFF2-40B4-BE49-F238E27FC236}">
                <a16:creationId xmlns:a16="http://schemas.microsoft.com/office/drawing/2014/main" id="{B14C541B-F663-FA43-8C12-A9BCAAEA7F71}"/>
              </a:ext>
            </a:extLst>
          </p:cNvPr>
          <p:cNvSpPr txBox="1"/>
          <p:nvPr/>
        </p:nvSpPr>
        <p:spPr>
          <a:xfrm>
            <a:off x="3074929" y="1718865"/>
            <a:ext cx="596346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사용자 및 관리자 기능 기획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47CAFE3-2913-1A2D-0785-0E799888470A}"/>
              </a:ext>
            </a:extLst>
          </p:cNvPr>
          <p:cNvCxnSpPr>
            <a:cxnSpLocks/>
          </p:cNvCxnSpPr>
          <p:nvPr/>
        </p:nvCxnSpPr>
        <p:spPr>
          <a:xfrm>
            <a:off x="14637654" y="3407001"/>
            <a:ext cx="0" cy="8676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67">
            <a:extLst>
              <a:ext uri="{FF2B5EF4-FFF2-40B4-BE49-F238E27FC236}">
                <a16:creationId xmlns:a16="http://schemas.microsoft.com/office/drawing/2014/main" id="{A7CE1EFF-3F4F-BFEA-D13C-CA97AC223E80}"/>
              </a:ext>
            </a:extLst>
          </p:cNvPr>
          <p:cNvSpPr/>
          <p:nvPr/>
        </p:nvSpPr>
        <p:spPr>
          <a:xfrm>
            <a:off x="17018487" y="3374713"/>
            <a:ext cx="4651068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관리자 기능 확장 가능성 고려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5095124" y="4206179"/>
            <a:ext cx="80650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1. </a:t>
            </a:r>
            <a:r>
              <a:rPr lang="ko-KR" altLang="en-US" b="1" dirty="0" err="1"/>
              <a:t>별점표시제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dirty="0" err="1"/>
              <a:t>fo</a:t>
            </a:r>
            <a:r>
              <a:rPr lang="ko-KR" altLang="en-US" dirty="0"/>
              <a:t>에서 직관적인 난이도 확인 가능</a:t>
            </a:r>
            <a:r>
              <a:rPr lang="en-US" altLang="ko-KR" dirty="0"/>
              <a:t>. </a:t>
            </a:r>
            <a:r>
              <a:rPr lang="ko-KR" altLang="en-US" dirty="0" err="1"/>
              <a:t>퀘스트</a:t>
            </a:r>
            <a:r>
              <a:rPr lang="ko-KR" altLang="en-US" dirty="0"/>
              <a:t> 설정 편의성 향상</a:t>
            </a:r>
            <a:endParaRPr lang="ko-KR" altLang="en-US" b="1" dirty="0"/>
          </a:p>
        </p:txBody>
      </p:sp>
      <p:sp>
        <p:nvSpPr>
          <p:cNvPr id="70" name="사각형: 둥근 모서리 1">
            <a:extLst>
              <a:ext uri="{FF2B5EF4-FFF2-40B4-BE49-F238E27FC236}">
                <a16:creationId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15518312" y="4837495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여행기사 좋아요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★☆☆☆☆</a:t>
            </a:r>
          </a:p>
        </p:txBody>
      </p:sp>
      <p:sp>
        <p:nvSpPr>
          <p:cNvPr id="71" name="사각형: 둥근 모서리 1">
            <a:extLst>
              <a:ext uri="{FF2B5EF4-FFF2-40B4-BE49-F238E27FC236}">
                <a16:creationId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18103873" y="4834790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여행코스 만들기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★★★★★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5631719" y="6085406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퀘스트명</a:t>
            </a:r>
            <a:endParaRPr lang="ko-KR" altLang="en-US" sz="1050" b="1" dirty="0"/>
          </a:p>
        </p:txBody>
      </p:sp>
      <p:sp>
        <p:nvSpPr>
          <p:cNvPr id="74" name="Text Box"/>
          <p:cNvSpPr/>
          <p:nvPr/>
        </p:nvSpPr>
        <p:spPr>
          <a:xfrm>
            <a:off x="16469667" y="6095164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대한민국 구석구석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5643789" y="6382662"/>
            <a:ext cx="588624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/>
              <a:t>난이도</a:t>
            </a:r>
          </a:p>
        </p:txBody>
      </p:sp>
      <p:grpSp>
        <p:nvGrpSpPr>
          <p:cNvPr id="83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6480054" y="6402982"/>
            <a:ext cx="1368150" cy="241092"/>
            <a:chOff x="595686" y="1261242"/>
            <a:chExt cx="1368150" cy="2410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6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★★★★★</a:t>
              </a:r>
            </a:p>
          </p:txBody>
        </p:sp>
        <p:sp>
          <p:nvSpPr>
            <p:cNvPr id="137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5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15621156" y="6708586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서브퀘스트</a:t>
            </a:r>
            <a:endParaRPr lang="ko-KR" altLang="en-US" sz="1050" b="1" dirty="0"/>
          </a:p>
        </p:txBody>
      </p:sp>
      <p:sp>
        <p:nvSpPr>
          <p:cNvPr id="85" name="Text Box"/>
          <p:cNvSpPr/>
          <p:nvPr/>
        </p:nvSpPr>
        <p:spPr>
          <a:xfrm>
            <a:off x="17341818" y="6750031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테마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6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6460437" y="6745505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34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35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8" name="Text Box"/>
          <p:cNvSpPr/>
          <p:nvPr/>
        </p:nvSpPr>
        <p:spPr>
          <a:xfrm>
            <a:off x="19087627" y="6753049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https://korean.visitkorea.or.kr/main/theme.do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Text Box"/>
          <p:cNvSpPr/>
          <p:nvPr/>
        </p:nvSpPr>
        <p:spPr>
          <a:xfrm>
            <a:off x="17331255" y="7029180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여행상품 조회하기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0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6449874" y="7024654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32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33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2" name="Text Box"/>
          <p:cNvSpPr/>
          <p:nvPr/>
        </p:nvSpPr>
        <p:spPr>
          <a:xfrm>
            <a:off x="19077064" y="7032198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https://korean.visitkorea.or.kr/tgpr/tgpr_main.do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579108" y="5998428"/>
            <a:ext cx="6799152" cy="138970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5268896" y="8207761"/>
            <a:ext cx="7524816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2. </a:t>
            </a:r>
            <a:r>
              <a:rPr lang="ko-KR" altLang="en-US" b="1" dirty="0" err="1"/>
              <a:t>퀘스트별</a:t>
            </a:r>
            <a:r>
              <a:rPr lang="ko-KR" altLang="en-US" b="1" dirty="0"/>
              <a:t> </a:t>
            </a:r>
            <a:r>
              <a:rPr lang="ko-KR" altLang="en-US" b="1" dirty="0" err="1"/>
              <a:t>점수제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퀘스트</a:t>
            </a:r>
            <a:r>
              <a:rPr lang="ko-KR" altLang="en-US" dirty="0"/>
              <a:t> 내에 다양한 서브 </a:t>
            </a:r>
            <a:r>
              <a:rPr lang="ko-KR" altLang="en-US" dirty="0" err="1"/>
              <a:t>퀘스트가</a:t>
            </a:r>
            <a:r>
              <a:rPr lang="ko-KR" altLang="en-US" dirty="0"/>
              <a:t> 있을 경우 </a:t>
            </a:r>
            <a:endParaRPr lang="en-US" altLang="ko-KR" dirty="0"/>
          </a:p>
          <a:p>
            <a:r>
              <a:rPr lang="en-US" altLang="ko-KR" dirty="0"/>
              <a:t>                                        </a:t>
            </a:r>
            <a:r>
              <a:rPr lang="ko-KR" altLang="en-US" dirty="0"/>
              <a:t>각 </a:t>
            </a:r>
            <a:r>
              <a:rPr lang="ko-KR" altLang="en-US" dirty="0" err="1"/>
              <a:t>퀘스트별</a:t>
            </a:r>
            <a:r>
              <a:rPr lang="ko-KR" altLang="en-US" dirty="0"/>
              <a:t> 세부 조정 가능</a:t>
            </a:r>
            <a:endParaRPr lang="ko-KR" altLang="en-US" b="1" dirty="0"/>
          </a:p>
        </p:txBody>
      </p:sp>
      <p:sp>
        <p:nvSpPr>
          <p:cNvPr id="97" name="사각형: 둥근 모서리 1">
            <a:extLst>
              <a:ext uri="{FF2B5EF4-FFF2-40B4-BE49-F238E27FC236}">
                <a16:creationId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15427976" y="9107769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여행기사 좋아요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+15p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8" name="사각형: 둥근 모서리 1">
            <a:extLst>
              <a:ext uri="{FF2B5EF4-FFF2-40B4-BE49-F238E27FC236}">
                <a16:creationId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18065296" y="9105064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여행코스 만들기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+100p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5434336" y="9879320"/>
            <a:ext cx="130195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사용자 페이지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15437866" y="10493704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퀘스트명</a:t>
            </a:r>
            <a:endParaRPr lang="ko-KR" altLang="en-US" sz="1050" b="1" dirty="0"/>
          </a:p>
        </p:txBody>
      </p:sp>
      <p:sp>
        <p:nvSpPr>
          <p:cNvPr id="102" name="Text Box"/>
          <p:cNvSpPr/>
          <p:nvPr/>
        </p:nvSpPr>
        <p:spPr>
          <a:xfrm>
            <a:off x="16275814" y="10503462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대한민국 구석구석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5427303" y="10790959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서브퀘스트</a:t>
            </a:r>
            <a:endParaRPr lang="ko-KR" altLang="en-US" sz="1050" b="1" dirty="0"/>
          </a:p>
        </p:txBody>
      </p:sp>
      <p:sp>
        <p:nvSpPr>
          <p:cNvPr id="105" name="Text Box"/>
          <p:cNvSpPr/>
          <p:nvPr/>
        </p:nvSpPr>
        <p:spPr>
          <a:xfrm>
            <a:off x="17980884" y="10832404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테마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Drop-Down Box" descr="&lt;SmartSettings&gt;&lt;SmartResize enabled=&quot;True&quot; minWidth=&quot;18&quot; minHeight=&quot;7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7117611" y="10827878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30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31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8" name="Text Box"/>
          <p:cNvSpPr/>
          <p:nvPr/>
        </p:nvSpPr>
        <p:spPr>
          <a:xfrm>
            <a:off x="19726693" y="10835422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https://korean.visitkorea.or.kr/main/theme.do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" name="Text Box"/>
          <p:cNvSpPr/>
          <p:nvPr/>
        </p:nvSpPr>
        <p:spPr>
          <a:xfrm>
            <a:off x="17970321" y="11111553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여행상품 조회하기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0" name="Drop-Down Box" descr="&lt;SmartSettings&gt;&lt;SmartResize enabled=&quot;True&quot; minWidth=&quot;18&quot; minHeight=&quot;7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7116102" y="11107027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28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29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2" name="Text Box"/>
          <p:cNvSpPr/>
          <p:nvPr/>
        </p:nvSpPr>
        <p:spPr>
          <a:xfrm>
            <a:off x="19716130" y="11114571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https://korean.visitkorea.or.kr/tgpr/tgpr_main.do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5385254" y="10406726"/>
            <a:ext cx="7859917" cy="138970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15434336" y="11833616"/>
            <a:ext cx="112242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관리자 설정</a:t>
            </a:r>
          </a:p>
        </p:txBody>
      </p:sp>
      <p:grpSp>
        <p:nvGrpSpPr>
          <p:cNvPr id="115" name="Drop-Down Box" descr="&lt;SmartSettings&gt;&lt;SmartResize enabled=&quot;True&quot; minWidth=&quot;18&quot; minHeight=&quot;7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16256022" y="10830895"/>
            <a:ext cx="820721" cy="241092"/>
            <a:chOff x="595686" y="1261242"/>
            <a:chExt cx="1368150" cy="2410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26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5p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7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" name="Drop-Down Box" descr="&lt;SmartSettings&gt;&lt;SmartResize enabled=&quot;True&quot; minWidth=&quot;18&quot; minHeight=&quot;7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16245459" y="11110044"/>
            <a:ext cx="820721" cy="241092"/>
            <a:chOff x="595686" y="1261242"/>
            <a:chExt cx="1368150" cy="2410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2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10p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5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15416740" y="11400559"/>
            <a:ext cx="1358064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퀘스트</a:t>
            </a:r>
            <a:r>
              <a:rPr lang="ko-KR" altLang="en-US" sz="1050" b="1" dirty="0"/>
              <a:t> 포인트 총합</a:t>
            </a:r>
          </a:p>
        </p:txBody>
      </p:sp>
      <p:sp>
        <p:nvSpPr>
          <p:cNvPr id="118" name="Text Box"/>
          <p:cNvSpPr/>
          <p:nvPr/>
        </p:nvSpPr>
        <p:spPr>
          <a:xfrm>
            <a:off x="16791861" y="11440496"/>
            <a:ext cx="6409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15P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15569483" y="5528731"/>
            <a:ext cx="130195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사용자 페이지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15569483" y="7483027"/>
            <a:ext cx="112242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관리자 설정</a:t>
            </a:r>
          </a:p>
        </p:txBody>
      </p:sp>
    </p:spTree>
    <p:extLst>
      <p:ext uri="{BB962C8B-B14F-4D97-AF65-F5344CB8AC3E}">
        <p14:creationId xmlns:p14="http://schemas.microsoft.com/office/powerpoint/2010/main" val="79029557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260">
            <a:extLst>
              <a:ext uri="{FF2B5EF4-FFF2-40B4-BE49-F238E27FC236}">
                <a16:creationId xmlns:a16="http://schemas.microsoft.com/office/drawing/2014/main" id="{82393520-DF1A-716E-84C6-72FABFFB2DBB}"/>
              </a:ext>
            </a:extLst>
          </p:cNvPr>
          <p:cNvSpPr/>
          <p:nvPr/>
        </p:nvSpPr>
        <p:spPr>
          <a:xfrm>
            <a:off x="3141365" y="3374713"/>
            <a:ext cx="13497072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과업추진계획</a:t>
            </a:r>
            <a:endParaRPr lang="en-US" altLang="ko-KR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F740A06-571D-F3F6-D3EF-C78D82386867}"/>
              </a:ext>
            </a:extLst>
          </p:cNvPr>
          <p:cNvSpPr/>
          <p:nvPr/>
        </p:nvSpPr>
        <p:spPr bwMode="auto">
          <a:xfrm>
            <a:off x="3519118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7783C173-8D18-D831-5CB0-C42A99730445}"/>
              </a:ext>
            </a:extLst>
          </p:cNvPr>
          <p:cNvSpPr/>
          <p:nvPr/>
        </p:nvSpPr>
        <p:spPr bwMode="auto">
          <a:xfrm>
            <a:off x="3678217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7657AC-FE81-9EB3-7386-D0CC03D39694}"/>
              </a:ext>
            </a:extLst>
          </p:cNvPr>
          <p:cNvSpPr/>
          <p:nvPr/>
        </p:nvSpPr>
        <p:spPr bwMode="auto">
          <a:xfrm>
            <a:off x="3832420" y="4494070"/>
            <a:ext cx="1366720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설계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0B7CD2-6127-6912-B109-0538BDFBEAAF}"/>
              </a:ext>
            </a:extLst>
          </p:cNvPr>
          <p:cNvSpPr/>
          <p:nvPr/>
        </p:nvSpPr>
        <p:spPr bwMode="auto">
          <a:xfrm>
            <a:off x="4255124" y="3951885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1150D46F-5198-20F4-41F7-2D34A4744462}"/>
              </a:ext>
            </a:extLst>
          </p:cNvPr>
          <p:cNvSpPr/>
          <p:nvPr/>
        </p:nvSpPr>
        <p:spPr bwMode="auto">
          <a:xfrm>
            <a:off x="6253684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55CD938-97CC-596C-0E0A-ABC99E2ADB89}"/>
              </a:ext>
            </a:extLst>
          </p:cNvPr>
          <p:cNvSpPr/>
          <p:nvPr/>
        </p:nvSpPr>
        <p:spPr bwMode="auto">
          <a:xfrm>
            <a:off x="6412783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8176016-8D9B-9734-FEF3-24339710CCE6}"/>
              </a:ext>
            </a:extLst>
          </p:cNvPr>
          <p:cNvSpPr/>
          <p:nvPr/>
        </p:nvSpPr>
        <p:spPr bwMode="auto">
          <a:xfrm>
            <a:off x="6566983" y="4494077"/>
            <a:ext cx="1366720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24F1C11-346C-B8FC-DE95-0B1AC3BD86A9}"/>
              </a:ext>
            </a:extLst>
          </p:cNvPr>
          <p:cNvSpPr/>
          <p:nvPr/>
        </p:nvSpPr>
        <p:spPr bwMode="auto">
          <a:xfrm>
            <a:off x="6979266" y="3951885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0" name="이등변 삼각형 86">
            <a:extLst>
              <a:ext uri="{FF2B5EF4-FFF2-40B4-BE49-F238E27FC236}">
                <a16:creationId xmlns:a16="http://schemas.microsoft.com/office/drawing/2014/main" id="{A7058479-A7FA-D817-38C5-57CF88CC862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647861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3" name="이등변 삼각형 87">
            <a:extLst>
              <a:ext uri="{FF2B5EF4-FFF2-40B4-BE49-F238E27FC236}">
                <a16:creationId xmlns:a16="http://schemas.microsoft.com/office/drawing/2014/main" id="{91916993-7CF8-A48E-800B-8A3C3D84C82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02880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4" name="이등변 삼각형 88">
            <a:extLst>
              <a:ext uri="{FF2B5EF4-FFF2-40B4-BE49-F238E27FC236}">
                <a16:creationId xmlns:a16="http://schemas.microsoft.com/office/drawing/2014/main" id="{915130A1-145D-16F5-E3E2-5D967F5FDE14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957899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C437D8FD-2156-AEAD-47BB-A91A82660705}"/>
              </a:ext>
            </a:extLst>
          </p:cNvPr>
          <p:cNvSpPr/>
          <p:nvPr/>
        </p:nvSpPr>
        <p:spPr bwMode="auto">
          <a:xfrm>
            <a:off x="8946991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4FE81F2-869E-5974-767A-C1FB62C0C1C6}"/>
              </a:ext>
            </a:extLst>
          </p:cNvPr>
          <p:cNvSpPr/>
          <p:nvPr/>
        </p:nvSpPr>
        <p:spPr bwMode="auto">
          <a:xfrm>
            <a:off x="9106090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FB3C0AA-D3DD-2B74-8AFE-B99511AB6C80}"/>
              </a:ext>
            </a:extLst>
          </p:cNvPr>
          <p:cNvSpPr/>
          <p:nvPr/>
        </p:nvSpPr>
        <p:spPr bwMode="auto">
          <a:xfrm>
            <a:off x="9271990" y="4327878"/>
            <a:ext cx="1287211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웹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프로그래밍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746CF87-0641-E20F-466F-77AAC9AB1641}"/>
              </a:ext>
            </a:extLst>
          </p:cNvPr>
          <p:cNvSpPr/>
          <p:nvPr/>
        </p:nvSpPr>
        <p:spPr bwMode="auto">
          <a:xfrm>
            <a:off x="9670167" y="3951885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923BFE3-2956-8098-0BD3-0FDECEA85036}"/>
              </a:ext>
            </a:extLst>
          </p:cNvPr>
          <p:cNvSpPr/>
          <p:nvPr/>
        </p:nvSpPr>
        <p:spPr bwMode="auto">
          <a:xfrm>
            <a:off x="11647814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5FBE2DE1-FE98-6FAF-2190-66BC307AEA60}"/>
              </a:ext>
            </a:extLst>
          </p:cNvPr>
          <p:cNvSpPr/>
          <p:nvPr/>
        </p:nvSpPr>
        <p:spPr bwMode="auto">
          <a:xfrm>
            <a:off x="11806912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B4DC64B-D93B-53E2-F998-C9FA92D50915}"/>
              </a:ext>
            </a:extLst>
          </p:cNvPr>
          <p:cNvSpPr/>
          <p:nvPr/>
        </p:nvSpPr>
        <p:spPr bwMode="auto">
          <a:xfrm>
            <a:off x="11966723" y="4493660"/>
            <a:ext cx="1366721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통합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B24E3B1-4C1F-C451-1759-1C9807512FCC}"/>
              </a:ext>
            </a:extLst>
          </p:cNvPr>
          <p:cNvSpPr/>
          <p:nvPr/>
        </p:nvSpPr>
        <p:spPr bwMode="auto">
          <a:xfrm>
            <a:off x="12370191" y="3951885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3" name="이등변 삼각형 86">
            <a:extLst>
              <a:ext uri="{FF2B5EF4-FFF2-40B4-BE49-F238E27FC236}">
                <a16:creationId xmlns:a16="http://schemas.microsoft.com/office/drawing/2014/main" id="{3FEDB402-E1DF-80CF-3945-AC95B46D29E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332403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4" name="이등변 삼각형 87">
            <a:extLst>
              <a:ext uri="{FF2B5EF4-FFF2-40B4-BE49-F238E27FC236}">
                <a16:creationId xmlns:a16="http://schemas.microsoft.com/office/drawing/2014/main" id="{E5B61D0C-489F-E829-7509-077721D2D696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87422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5" name="이등변 삼각형 88">
            <a:extLst>
              <a:ext uri="{FF2B5EF4-FFF2-40B4-BE49-F238E27FC236}">
                <a16:creationId xmlns:a16="http://schemas.microsoft.com/office/drawing/2014/main" id="{AEA0CB48-40F8-096E-5A3C-BD79775A8B6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642443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3" name="이등변 삼각형 86">
            <a:extLst>
              <a:ext uri="{FF2B5EF4-FFF2-40B4-BE49-F238E27FC236}">
                <a16:creationId xmlns:a16="http://schemas.microsoft.com/office/drawing/2014/main" id="{5FAEDB0C-EBE6-4A43-4CB6-F9CAFEB45D5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175354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4" name="이등변 삼각형 87">
            <a:extLst>
              <a:ext uri="{FF2B5EF4-FFF2-40B4-BE49-F238E27FC236}">
                <a16:creationId xmlns:a16="http://schemas.microsoft.com/office/drawing/2014/main" id="{8E9B92CD-F744-E2F3-3A99-94C2A472F43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30373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5" name="이등변 삼각형 88">
            <a:extLst>
              <a:ext uri="{FF2B5EF4-FFF2-40B4-BE49-F238E27FC236}">
                <a16:creationId xmlns:a16="http://schemas.microsoft.com/office/drawing/2014/main" id="{F9B17F57-94E5-35D4-033C-D6DBA7705D1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485391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6815FF6-2356-A96A-B613-47A7162BB6F1}"/>
              </a:ext>
            </a:extLst>
          </p:cNvPr>
          <p:cNvSpPr/>
          <p:nvPr/>
        </p:nvSpPr>
        <p:spPr>
          <a:xfrm>
            <a:off x="3451477" y="6240071"/>
            <a:ext cx="2186024" cy="21950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124B978-5198-D75F-0BF4-8AFBB807DC2D}"/>
              </a:ext>
            </a:extLst>
          </p:cNvPr>
          <p:cNvSpPr/>
          <p:nvPr/>
        </p:nvSpPr>
        <p:spPr>
          <a:xfrm>
            <a:off x="3595971" y="6980668"/>
            <a:ext cx="1861272" cy="12248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기획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  <a:defRPr/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 설계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  <a:defRPr/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모델링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174F1E8-21DE-E537-57A1-8B4F87E66FA0}"/>
              </a:ext>
            </a:extLst>
          </p:cNvPr>
          <p:cNvSpPr txBox="1"/>
          <p:nvPr/>
        </p:nvSpPr>
        <p:spPr>
          <a:xfrm>
            <a:off x="3456282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설계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39AFD20-0952-F139-C28B-36788F5B259E}"/>
              </a:ext>
            </a:extLst>
          </p:cNvPr>
          <p:cNvSpPr/>
          <p:nvPr/>
        </p:nvSpPr>
        <p:spPr>
          <a:xfrm>
            <a:off x="6153550" y="6240068"/>
            <a:ext cx="2186024" cy="350140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53C77C57-2F30-B2A2-3A0A-C1C25E356B5D}"/>
              </a:ext>
            </a:extLst>
          </p:cNvPr>
          <p:cNvSpPr/>
          <p:nvPr/>
        </p:nvSpPr>
        <p:spPr>
          <a:xfrm>
            <a:off x="6298041" y="6980666"/>
            <a:ext cx="1901796" cy="2593031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디자인 컨셉 시안 제작 및 확정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200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종 배지 아이콘 제작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19F5E78-7887-CDBA-28E7-78E48B7F7531}"/>
              </a:ext>
            </a:extLst>
          </p:cNvPr>
          <p:cNvSpPr txBox="1"/>
          <p:nvPr/>
        </p:nvSpPr>
        <p:spPr>
          <a:xfrm>
            <a:off x="6158352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E8200D0-DE64-D753-0C5D-37E3902B31D5}"/>
              </a:ext>
            </a:extLst>
          </p:cNvPr>
          <p:cNvSpPr/>
          <p:nvPr/>
        </p:nvSpPr>
        <p:spPr>
          <a:xfrm>
            <a:off x="8855623" y="6240071"/>
            <a:ext cx="2186024" cy="259585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504C8AE7-5B78-DD1A-AD82-F9C48EC68398}"/>
              </a:ext>
            </a:extLst>
          </p:cNvPr>
          <p:cNvSpPr/>
          <p:nvPr/>
        </p:nvSpPr>
        <p:spPr>
          <a:xfrm>
            <a:off x="9000114" y="6980663"/>
            <a:ext cx="1967499" cy="1727481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HTML, CSS, JavaScript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를 활용한 웹 페이지 구성 및 시스템 개발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DA95059-9A9D-7754-E236-7235434DF59D}"/>
              </a:ext>
            </a:extLst>
          </p:cNvPr>
          <p:cNvSpPr txBox="1"/>
          <p:nvPr/>
        </p:nvSpPr>
        <p:spPr>
          <a:xfrm>
            <a:off x="8860425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웹 프로그래밍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C3D92E6D-96B0-3176-B7B7-97B01142F1B3}"/>
              </a:ext>
            </a:extLst>
          </p:cNvPr>
          <p:cNvSpPr/>
          <p:nvPr/>
        </p:nvSpPr>
        <p:spPr>
          <a:xfrm>
            <a:off x="11557698" y="6240071"/>
            <a:ext cx="2186024" cy="2497103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9538CA0-87F6-8496-6B4E-C702A6C6EBC2}"/>
              </a:ext>
            </a:extLst>
          </p:cNvPr>
          <p:cNvSpPr txBox="1"/>
          <p:nvPr/>
        </p:nvSpPr>
        <p:spPr>
          <a:xfrm>
            <a:off x="11562500" y="6240073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통합</a:t>
            </a:r>
          </a:p>
        </p:txBody>
      </p:sp>
      <p:cxnSp>
        <p:nvCxnSpPr>
          <p:cNvPr id="101" name="연결선: 꺾임 904">
            <a:extLst>
              <a:ext uri="{FF2B5EF4-FFF2-40B4-BE49-F238E27FC236}">
                <a16:creationId xmlns:a16="http://schemas.microsoft.com/office/drawing/2014/main" id="{275E8C5C-5F5F-7BBC-BFBF-623FDD2553BE}"/>
              </a:ext>
            </a:extLst>
          </p:cNvPr>
          <p:cNvCxnSpPr>
            <a:cxnSpLocks/>
            <a:stCxn id="86" idx="2"/>
            <a:endCxn id="90" idx="1"/>
          </p:cNvCxnSpPr>
          <p:nvPr/>
        </p:nvCxnSpPr>
        <p:spPr>
          <a:xfrm rot="5400000" flipH="1" flipV="1">
            <a:off x="5126856" y="7408404"/>
            <a:ext cx="444323" cy="1609061"/>
          </a:xfrm>
          <a:prstGeom prst="bentConnector4">
            <a:avLst>
              <a:gd name="adj1" fmla="val -130452"/>
              <a:gd name="adj2" fmla="val 83964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02" name="연결선: 꺾임 905">
            <a:extLst>
              <a:ext uri="{FF2B5EF4-FFF2-40B4-BE49-F238E27FC236}">
                <a16:creationId xmlns:a16="http://schemas.microsoft.com/office/drawing/2014/main" id="{2852C4EA-5CDE-1833-9339-57617E9E7C0E}"/>
              </a:ext>
            </a:extLst>
          </p:cNvPr>
          <p:cNvCxnSpPr>
            <a:cxnSpLocks/>
            <a:stCxn id="90" idx="2"/>
            <a:endCxn id="94" idx="1"/>
          </p:cNvCxnSpPr>
          <p:nvPr/>
        </p:nvCxnSpPr>
        <p:spPr>
          <a:xfrm rot="5400000" flipH="1" flipV="1">
            <a:off x="6949352" y="7835206"/>
            <a:ext cx="2203476" cy="1609061"/>
          </a:xfrm>
          <a:prstGeom prst="bentConnector4">
            <a:avLst>
              <a:gd name="adj1" fmla="val -26305"/>
              <a:gd name="adj2" fmla="val 83964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04" name="연결선: 꺾임 906">
            <a:extLst>
              <a:ext uri="{FF2B5EF4-FFF2-40B4-BE49-F238E27FC236}">
                <a16:creationId xmlns:a16="http://schemas.microsoft.com/office/drawing/2014/main" id="{CFFE59DD-6EBA-CD43-BFD0-74D48D905BDE}"/>
              </a:ext>
            </a:extLst>
          </p:cNvPr>
          <p:cNvCxnSpPr>
            <a:cxnSpLocks/>
            <a:stCxn id="94" idx="2"/>
          </p:cNvCxnSpPr>
          <p:nvPr/>
        </p:nvCxnSpPr>
        <p:spPr>
          <a:xfrm rot="5400000" flipH="1" flipV="1">
            <a:off x="10159986" y="7426039"/>
            <a:ext cx="1198537" cy="1621239"/>
          </a:xfrm>
          <a:prstGeom prst="bentConnector4">
            <a:avLst>
              <a:gd name="adj1" fmla="val -48361"/>
              <a:gd name="adj2" fmla="val 83709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106" name="직사각형 60">
            <a:extLst>
              <a:ext uri="{FF2B5EF4-FFF2-40B4-BE49-F238E27FC236}">
                <a16:creationId xmlns:a16="http://schemas.microsoft.com/office/drawing/2014/main" id="{346A15BE-886B-1D33-F369-D11795E6C3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77422" y="11940120"/>
            <a:ext cx="1612941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AD9469E7-7587-98B8-A88C-1D0387C4AC96}"/>
              </a:ext>
            </a:extLst>
          </p:cNvPr>
          <p:cNvGrpSpPr/>
          <p:nvPr/>
        </p:nvGrpSpPr>
        <p:grpSpPr>
          <a:xfrm>
            <a:off x="9757332" y="10723323"/>
            <a:ext cx="1039786" cy="1072547"/>
            <a:chOff x="2571595" y="5878032"/>
            <a:chExt cx="633568" cy="653530"/>
          </a:xfrm>
        </p:grpSpPr>
        <p:sp>
          <p:nvSpPr>
            <p:cNvPr id="109" name="사각형: 둥근 위쪽 모서리 861">
              <a:extLst>
                <a:ext uri="{FF2B5EF4-FFF2-40B4-BE49-F238E27FC236}">
                  <a16:creationId xmlns:a16="http://schemas.microsoft.com/office/drawing/2014/main" id="{94F58391-62F8-2C7F-0878-86831516F1AE}"/>
                </a:ext>
              </a:extLst>
            </p:cNvPr>
            <p:cNvSpPr/>
            <p:nvPr/>
          </p:nvSpPr>
          <p:spPr>
            <a:xfrm>
              <a:off x="25715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E9CDA56A-CB6E-5C4D-EF74-35C25118EDC6}"/>
                </a:ext>
              </a:extLst>
            </p:cNvPr>
            <p:cNvGrpSpPr/>
            <p:nvPr/>
          </p:nvGrpSpPr>
          <p:grpSpPr>
            <a:xfrm>
              <a:off x="2737017" y="6018980"/>
              <a:ext cx="302724" cy="330849"/>
              <a:chOff x="9203506" y="6007324"/>
              <a:chExt cx="649288" cy="709613"/>
            </a:xfrm>
          </p:grpSpPr>
          <p:sp>
            <p:nvSpPr>
              <p:cNvPr id="112" name="Rectangle 980">
                <a:extLst>
                  <a:ext uri="{FF2B5EF4-FFF2-40B4-BE49-F238E27FC236}">
                    <a16:creationId xmlns:a16="http://schemas.microsoft.com/office/drawing/2014/main" id="{B053E1D9-99E6-37A2-A563-BD63A021E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8906" y="6007324"/>
                <a:ext cx="623888" cy="4127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3" name="Rectangle 981">
                <a:extLst>
                  <a:ext uri="{FF2B5EF4-FFF2-40B4-BE49-F238E27FC236}">
                    <a16:creationId xmlns:a16="http://schemas.microsoft.com/office/drawing/2014/main" id="{E29049EC-62C8-9922-BA7F-726E482E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9545" y="6024787"/>
                <a:ext cx="582612" cy="3144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4" name="Rectangle 982">
                <a:extLst>
                  <a:ext uri="{FF2B5EF4-FFF2-40B4-BE49-F238E27FC236}">
                    <a16:creationId xmlns:a16="http://schemas.microsoft.com/office/drawing/2014/main" id="{A0AFB45B-A216-A448-497B-7F6E8A242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9081" y="6488336"/>
                <a:ext cx="363538" cy="33338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5" name="Rectangle 1018">
                <a:extLst>
                  <a:ext uri="{FF2B5EF4-FFF2-40B4-BE49-F238E27FC236}">
                    <a16:creationId xmlns:a16="http://schemas.microsoft.com/office/drawing/2014/main" id="{67AC3F5C-71EF-1B37-186D-3B82BDA08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8931" y="6405786"/>
                <a:ext cx="225425" cy="825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6" name="Freeform 1019">
                <a:extLst>
                  <a:ext uri="{FF2B5EF4-FFF2-40B4-BE49-F238E27FC236}">
                    <a16:creationId xmlns:a16="http://schemas.microsoft.com/office/drawing/2014/main" id="{7FA8B816-173C-3153-949E-26522FD69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319" y="6383561"/>
                <a:ext cx="150813" cy="325438"/>
              </a:xfrm>
              <a:custGeom>
                <a:avLst/>
                <a:gdLst>
                  <a:gd name="T0" fmla="*/ 0 w 114"/>
                  <a:gd name="T1" fmla="*/ 27 h 247"/>
                  <a:gd name="T2" fmla="*/ 86 w 114"/>
                  <a:gd name="T3" fmla="*/ 27 h 247"/>
                  <a:gd name="T4" fmla="*/ 112 w 114"/>
                  <a:gd name="T5" fmla="*/ 209 h 247"/>
                  <a:gd name="T6" fmla="*/ 88 w 114"/>
                  <a:gd name="T7" fmla="*/ 235 h 247"/>
                  <a:gd name="T8" fmla="*/ 21 w 114"/>
                  <a:gd name="T9" fmla="*/ 247 h 247"/>
                  <a:gd name="T10" fmla="*/ 0 w 114"/>
                  <a:gd name="T11" fmla="*/ 27 h 247"/>
                  <a:gd name="T12" fmla="*/ 0 w 114"/>
                  <a:gd name="T13" fmla="*/ 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47">
                    <a:moveTo>
                      <a:pt x="0" y="27"/>
                    </a:moveTo>
                    <a:cubicBezTo>
                      <a:pt x="34" y="19"/>
                      <a:pt x="80" y="0"/>
                      <a:pt x="86" y="27"/>
                    </a:cubicBezTo>
                    <a:cubicBezTo>
                      <a:pt x="93" y="59"/>
                      <a:pt x="102" y="135"/>
                      <a:pt x="112" y="209"/>
                    </a:cubicBezTo>
                    <a:cubicBezTo>
                      <a:pt x="114" y="225"/>
                      <a:pt x="93" y="233"/>
                      <a:pt x="88" y="235"/>
                    </a:cubicBezTo>
                    <a:cubicBezTo>
                      <a:pt x="65" y="241"/>
                      <a:pt x="46" y="244"/>
                      <a:pt x="21" y="24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7" name="Freeform 1020">
                <a:extLst>
                  <a:ext uri="{FF2B5EF4-FFF2-40B4-BE49-F238E27FC236}">
                    <a16:creationId xmlns:a16="http://schemas.microsoft.com/office/drawing/2014/main" id="{864AA8D7-1865-C119-9AAA-6BCBAB5DF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3506" y="6374036"/>
                <a:ext cx="144463" cy="334963"/>
              </a:xfrm>
              <a:custGeom>
                <a:avLst/>
                <a:gdLst>
                  <a:gd name="T0" fmla="*/ 110 w 110"/>
                  <a:gd name="T1" fmla="*/ 34 h 254"/>
                  <a:gd name="T2" fmla="*/ 27 w 110"/>
                  <a:gd name="T3" fmla="*/ 33 h 254"/>
                  <a:gd name="T4" fmla="*/ 2 w 110"/>
                  <a:gd name="T5" fmla="*/ 215 h 254"/>
                  <a:gd name="T6" fmla="*/ 25 w 110"/>
                  <a:gd name="T7" fmla="*/ 242 h 254"/>
                  <a:gd name="T8" fmla="*/ 90 w 110"/>
                  <a:gd name="T9" fmla="*/ 254 h 254"/>
                  <a:gd name="T10" fmla="*/ 110 w 110"/>
                  <a:gd name="T11" fmla="*/ 34 h 254"/>
                  <a:gd name="T12" fmla="*/ 110 w 110"/>
                  <a:gd name="T13" fmla="*/ 3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54">
                    <a:moveTo>
                      <a:pt x="110" y="34"/>
                    </a:moveTo>
                    <a:cubicBezTo>
                      <a:pt x="68" y="24"/>
                      <a:pt x="35" y="0"/>
                      <a:pt x="27" y="33"/>
                    </a:cubicBezTo>
                    <a:cubicBezTo>
                      <a:pt x="20" y="68"/>
                      <a:pt x="11" y="144"/>
                      <a:pt x="2" y="215"/>
                    </a:cubicBezTo>
                    <a:cubicBezTo>
                      <a:pt x="0" y="233"/>
                      <a:pt x="19" y="241"/>
                      <a:pt x="25" y="242"/>
                    </a:cubicBezTo>
                    <a:cubicBezTo>
                      <a:pt x="47" y="248"/>
                      <a:pt x="66" y="251"/>
                      <a:pt x="90" y="25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8" name="Freeform 1021">
                <a:extLst>
                  <a:ext uri="{FF2B5EF4-FFF2-40B4-BE49-F238E27FC236}">
                    <a16:creationId xmlns:a16="http://schemas.microsoft.com/office/drawing/2014/main" id="{C5C73203-9116-7011-6C5C-F6BD3F291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3519" y="6704236"/>
                <a:ext cx="220663" cy="12700"/>
              </a:xfrm>
              <a:custGeom>
                <a:avLst/>
                <a:gdLst>
                  <a:gd name="T0" fmla="*/ 1 w 168"/>
                  <a:gd name="T1" fmla="*/ 0 h 9"/>
                  <a:gd name="T2" fmla="*/ 0 w 168"/>
                  <a:gd name="T3" fmla="*/ 2 h 9"/>
                  <a:gd name="T4" fmla="*/ 168 w 168"/>
                  <a:gd name="T5" fmla="*/ 3 h 9"/>
                  <a:gd name="T6" fmla="*/ 166 w 168"/>
                  <a:gd name="T7" fmla="*/ 0 h 9"/>
                  <a:gd name="T8" fmla="*/ 1 w 16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9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52" y="9"/>
                      <a:pt x="116" y="9"/>
                      <a:pt x="168" y="3"/>
                    </a:cubicBezTo>
                    <a:cubicBezTo>
                      <a:pt x="167" y="1"/>
                      <a:pt x="167" y="1"/>
                      <a:pt x="166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2" name="Rectangle 1022">
                <a:extLst>
                  <a:ext uri="{FF2B5EF4-FFF2-40B4-BE49-F238E27FC236}">
                    <a16:creationId xmlns:a16="http://schemas.microsoft.com/office/drawing/2014/main" id="{B38A64F5-D806-6AB7-1535-2075F1472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8131" y="6318474"/>
                <a:ext cx="71438" cy="73025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9" name="Freeform 1023">
                <a:extLst>
                  <a:ext uri="{FF2B5EF4-FFF2-40B4-BE49-F238E27FC236}">
                    <a16:creationId xmlns:a16="http://schemas.microsoft.com/office/drawing/2014/main" id="{B4BF2C7B-6EFA-9CA7-8D2F-D3B93F113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8431" y="6359749"/>
                <a:ext cx="355600" cy="357188"/>
              </a:xfrm>
              <a:custGeom>
                <a:avLst/>
                <a:gdLst>
                  <a:gd name="T0" fmla="*/ 29 w 269"/>
                  <a:gd name="T1" fmla="*/ 260 h 271"/>
                  <a:gd name="T2" fmla="*/ 0 w 269"/>
                  <a:gd name="T3" fmla="*/ 43 h 271"/>
                  <a:gd name="T4" fmla="*/ 104 w 269"/>
                  <a:gd name="T5" fmla="*/ 0 h 271"/>
                  <a:gd name="T6" fmla="*/ 160 w 269"/>
                  <a:gd name="T7" fmla="*/ 0 h 271"/>
                  <a:gd name="T8" fmla="*/ 269 w 269"/>
                  <a:gd name="T9" fmla="*/ 42 h 271"/>
                  <a:gd name="T10" fmla="*/ 238 w 269"/>
                  <a:gd name="T11" fmla="*/ 260 h 271"/>
                  <a:gd name="T12" fmla="*/ 29 w 269"/>
                  <a:gd name="T13" fmla="*/ 26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271">
                    <a:moveTo>
                      <a:pt x="29" y="260"/>
                    </a:moveTo>
                    <a:cubicBezTo>
                      <a:pt x="41" y="227"/>
                      <a:pt x="15" y="72"/>
                      <a:pt x="0" y="43"/>
                    </a:cubicBezTo>
                    <a:cubicBezTo>
                      <a:pt x="8" y="14"/>
                      <a:pt x="84" y="17"/>
                      <a:pt x="104" y="0"/>
                    </a:cubicBezTo>
                    <a:cubicBezTo>
                      <a:pt x="108" y="4"/>
                      <a:pt x="155" y="4"/>
                      <a:pt x="160" y="0"/>
                    </a:cubicBezTo>
                    <a:cubicBezTo>
                      <a:pt x="175" y="12"/>
                      <a:pt x="256" y="12"/>
                      <a:pt x="269" y="42"/>
                    </a:cubicBezTo>
                    <a:cubicBezTo>
                      <a:pt x="254" y="74"/>
                      <a:pt x="225" y="230"/>
                      <a:pt x="238" y="260"/>
                    </a:cubicBezTo>
                    <a:cubicBezTo>
                      <a:pt x="186" y="270"/>
                      <a:pt x="83" y="271"/>
                      <a:pt x="29" y="260"/>
                    </a:cubicBez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0" name="Freeform 1024">
                <a:extLst>
                  <a:ext uri="{FF2B5EF4-FFF2-40B4-BE49-F238E27FC236}">
                    <a16:creationId xmlns:a16="http://schemas.microsoft.com/office/drawing/2014/main" id="{9B42FC74-594B-C984-4B99-0DDA980DF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8606" y="6316886"/>
                <a:ext cx="92075" cy="60325"/>
              </a:xfrm>
              <a:custGeom>
                <a:avLst/>
                <a:gdLst>
                  <a:gd name="T0" fmla="*/ 0 w 69"/>
                  <a:gd name="T1" fmla="*/ 0 h 46"/>
                  <a:gd name="T2" fmla="*/ 69 w 69"/>
                  <a:gd name="T3" fmla="*/ 0 h 46"/>
                  <a:gd name="T4" fmla="*/ 69 w 69"/>
                  <a:gd name="T5" fmla="*/ 36 h 46"/>
                  <a:gd name="T6" fmla="*/ 0 w 69"/>
                  <a:gd name="T7" fmla="*/ 36 h 46"/>
                  <a:gd name="T8" fmla="*/ 0 w 6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6">
                    <a:moveTo>
                      <a:pt x="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46" y="46"/>
                      <a:pt x="11" y="42"/>
                      <a:pt x="0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1" name="Freeform 1028">
                <a:extLst>
                  <a:ext uri="{FF2B5EF4-FFF2-40B4-BE49-F238E27FC236}">
                    <a16:creationId xmlns:a16="http://schemas.microsoft.com/office/drawing/2014/main" id="{279182E3-DB38-86C7-F8A7-34BD66EA5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419" y="6080349"/>
                <a:ext cx="288925" cy="279400"/>
              </a:xfrm>
              <a:custGeom>
                <a:avLst/>
                <a:gdLst>
                  <a:gd name="T0" fmla="*/ 114 w 220"/>
                  <a:gd name="T1" fmla="*/ 212 h 212"/>
                  <a:gd name="T2" fmla="*/ 174 w 220"/>
                  <a:gd name="T3" fmla="*/ 34 h 212"/>
                  <a:gd name="T4" fmla="*/ 79 w 220"/>
                  <a:gd name="T5" fmla="*/ 21 h 212"/>
                  <a:gd name="T6" fmla="*/ 114 w 220"/>
                  <a:gd name="T7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212">
                    <a:moveTo>
                      <a:pt x="114" y="212"/>
                    </a:moveTo>
                    <a:cubicBezTo>
                      <a:pt x="181" y="212"/>
                      <a:pt x="220" y="91"/>
                      <a:pt x="174" y="34"/>
                    </a:cubicBezTo>
                    <a:cubicBezTo>
                      <a:pt x="151" y="6"/>
                      <a:pt x="96" y="0"/>
                      <a:pt x="79" y="21"/>
                    </a:cubicBezTo>
                    <a:cubicBezTo>
                      <a:pt x="0" y="46"/>
                      <a:pt x="38" y="212"/>
                      <a:pt x="114" y="212"/>
                    </a:cubicBezTo>
                    <a:close/>
                  </a:path>
                </a:pathLst>
              </a:custGeom>
              <a:solidFill>
                <a:srgbClr val="572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2" name="Freeform 1029">
                <a:extLst>
                  <a:ext uri="{FF2B5EF4-FFF2-40B4-BE49-F238E27FC236}">
                    <a16:creationId xmlns:a16="http://schemas.microsoft.com/office/drawing/2014/main" id="{E0CC7656-D182-40B3-B1D0-359E01B91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6856" y="6358161"/>
                <a:ext cx="153988" cy="53975"/>
              </a:xfrm>
              <a:custGeom>
                <a:avLst/>
                <a:gdLst>
                  <a:gd name="T0" fmla="*/ 101 w 116"/>
                  <a:gd name="T1" fmla="*/ 1 h 40"/>
                  <a:gd name="T2" fmla="*/ 116 w 116"/>
                  <a:gd name="T3" fmla="*/ 11 h 40"/>
                  <a:gd name="T4" fmla="*/ 0 w 116"/>
                  <a:gd name="T5" fmla="*/ 13 h 40"/>
                  <a:gd name="T6" fmla="*/ 17 w 116"/>
                  <a:gd name="T7" fmla="*/ 0 h 40"/>
                  <a:gd name="T8" fmla="*/ 101 w 116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0">
                    <a:moveTo>
                      <a:pt x="101" y="1"/>
                    </a:moveTo>
                    <a:cubicBezTo>
                      <a:pt x="107" y="5"/>
                      <a:pt x="116" y="11"/>
                      <a:pt x="116" y="11"/>
                    </a:cubicBezTo>
                    <a:cubicBezTo>
                      <a:pt x="89" y="40"/>
                      <a:pt x="20" y="31"/>
                      <a:pt x="0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3" y="11"/>
                      <a:pt x="69" y="23"/>
                      <a:pt x="101" y="1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3" name="Freeform 1030">
                <a:extLst>
                  <a:ext uri="{FF2B5EF4-FFF2-40B4-BE49-F238E27FC236}">
                    <a16:creationId xmlns:a16="http://schemas.microsoft.com/office/drawing/2014/main" id="{B86C059C-E576-B68F-B3EF-BEADDC384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081" y="6351811"/>
                <a:ext cx="111125" cy="36513"/>
              </a:xfrm>
              <a:custGeom>
                <a:avLst/>
                <a:gdLst>
                  <a:gd name="T0" fmla="*/ 7 w 84"/>
                  <a:gd name="T1" fmla="*/ 0 h 28"/>
                  <a:gd name="T2" fmla="*/ 77 w 84"/>
                  <a:gd name="T3" fmla="*/ 1 h 28"/>
                  <a:gd name="T4" fmla="*/ 84 w 84"/>
                  <a:gd name="T5" fmla="*/ 6 h 28"/>
                  <a:gd name="T6" fmla="*/ 0 w 84"/>
                  <a:gd name="T7" fmla="*/ 5 h 28"/>
                  <a:gd name="T8" fmla="*/ 7 w 84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28">
                    <a:moveTo>
                      <a:pt x="7" y="0"/>
                    </a:moveTo>
                    <a:cubicBezTo>
                      <a:pt x="17" y="13"/>
                      <a:pt x="68" y="13"/>
                      <a:pt x="77" y="1"/>
                    </a:cubicBezTo>
                    <a:cubicBezTo>
                      <a:pt x="78" y="2"/>
                      <a:pt x="80" y="4"/>
                      <a:pt x="84" y="6"/>
                    </a:cubicBezTo>
                    <a:cubicBezTo>
                      <a:pt x="52" y="28"/>
                      <a:pt x="16" y="16"/>
                      <a:pt x="0" y="5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138" name="직사각형 60">
            <a:extLst>
              <a:ext uri="{FF2B5EF4-FFF2-40B4-BE49-F238E27FC236}">
                <a16:creationId xmlns:a16="http://schemas.microsoft.com/office/drawing/2014/main" id="{9EC4D708-B02D-C64F-BE60-A4576F6D89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00872" y="11940120"/>
            <a:ext cx="1393330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설계</a:t>
            </a:r>
            <a:r>
              <a:rPr lang="en-US" altLang="ko-KR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기획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FAC5F887-CD72-7DD8-90BF-0461A7F612FD}"/>
              </a:ext>
            </a:extLst>
          </p:cNvPr>
          <p:cNvGrpSpPr/>
          <p:nvPr/>
        </p:nvGrpSpPr>
        <p:grpSpPr>
          <a:xfrm>
            <a:off x="4105585" y="10723323"/>
            <a:ext cx="947045" cy="1072547"/>
            <a:chOff x="847251" y="5878032"/>
            <a:chExt cx="577058" cy="653530"/>
          </a:xfrm>
        </p:grpSpPr>
        <p:sp>
          <p:nvSpPr>
            <p:cNvPr id="152" name="사각형: 둥근 위쪽 모서리 857">
              <a:extLst>
                <a:ext uri="{FF2B5EF4-FFF2-40B4-BE49-F238E27FC236}">
                  <a16:creationId xmlns:a16="http://schemas.microsoft.com/office/drawing/2014/main" id="{CDC43BE9-E7E1-BFC1-3198-76BE6A8C6B6A}"/>
                </a:ext>
              </a:extLst>
            </p:cNvPr>
            <p:cNvSpPr/>
            <p:nvPr/>
          </p:nvSpPr>
          <p:spPr>
            <a:xfrm>
              <a:off x="847251" y="5878032"/>
              <a:ext cx="57705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EC777C9F-A516-A8FB-D686-22FB18CF7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68" t="33302" r="36515" b="36149"/>
            <a:stretch/>
          </p:blipFill>
          <p:spPr>
            <a:xfrm>
              <a:off x="934189" y="5950464"/>
              <a:ext cx="403183" cy="442483"/>
            </a:xfrm>
            <a:prstGeom prst="rect">
              <a:avLst/>
            </a:prstGeom>
          </p:spPr>
        </p:pic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2CF3C3E9-9429-18CC-0113-D01EAD671AFF}"/>
              </a:ext>
            </a:extLst>
          </p:cNvPr>
          <p:cNvGrpSpPr/>
          <p:nvPr/>
        </p:nvGrpSpPr>
        <p:grpSpPr>
          <a:xfrm>
            <a:off x="5877375" y="11974155"/>
            <a:ext cx="393602" cy="393602"/>
            <a:chOff x="1763020" y="6560167"/>
            <a:chExt cx="308448" cy="308448"/>
          </a:xfrm>
        </p:grpSpPr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699535A7-C0BF-1525-15BF-B08D2793A452}"/>
                </a:ext>
              </a:extLst>
            </p:cNvPr>
            <p:cNvSpPr/>
            <p:nvPr/>
          </p:nvSpPr>
          <p:spPr>
            <a:xfrm>
              <a:off x="1763020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49B87478-741E-7D0D-8E7F-96B4F7D840D3}"/>
                </a:ext>
              </a:extLst>
            </p:cNvPr>
            <p:cNvGrpSpPr/>
            <p:nvPr/>
          </p:nvGrpSpPr>
          <p:grpSpPr>
            <a:xfrm>
              <a:off x="1793539" y="6590766"/>
              <a:ext cx="247348" cy="247250"/>
              <a:chOff x="4875825" y="1727835"/>
              <a:chExt cx="142596" cy="142540"/>
            </a:xfrm>
          </p:grpSpPr>
          <p:sp>
            <p:nvSpPr>
              <p:cNvPr id="158" name="Freeform 6">
                <a:extLst>
                  <a:ext uri="{FF2B5EF4-FFF2-40B4-BE49-F238E27FC236}">
                    <a16:creationId xmlns:a16="http://schemas.microsoft.com/office/drawing/2014/main" id="{209A9B40-D242-E93C-4B9D-B6FC09496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9" name="Freeform 7">
                <a:extLst>
                  <a:ext uri="{FF2B5EF4-FFF2-40B4-BE49-F238E27FC236}">
                    <a16:creationId xmlns:a16="http://schemas.microsoft.com/office/drawing/2014/main" id="{B065F20A-DB5F-402C-447E-9D5CC8884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0" name="Freeform 8">
                <a:extLst>
                  <a:ext uri="{FF2B5EF4-FFF2-40B4-BE49-F238E27FC236}">
                    <a16:creationId xmlns:a16="http://schemas.microsoft.com/office/drawing/2014/main" id="{ACBF7317-9FEC-1F18-BEE4-E7F3848DB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id="{B55709BB-CAB3-4092-EC8A-7563BA440BF6}"/>
              </a:ext>
            </a:extLst>
          </p:cNvPr>
          <p:cNvCxnSpPr>
            <a:cxnSpLocks/>
          </p:cNvCxnSpPr>
          <p:nvPr/>
        </p:nvCxnSpPr>
        <p:spPr>
          <a:xfrm flipH="1">
            <a:off x="6070026" y="10866888"/>
            <a:ext cx="0" cy="110516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60">
            <a:extLst>
              <a:ext uri="{FF2B5EF4-FFF2-40B4-BE49-F238E27FC236}">
                <a16:creationId xmlns:a16="http://schemas.microsoft.com/office/drawing/2014/main" id="{FC2E3576-F443-F967-77E8-28BD7860C9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9472264" y="11940124"/>
            <a:ext cx="1523174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프로그래밍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18D32AD3-0FB2-9E91-443B-FBECE2025270}"/>
              </a:ext>
            </a:extLst>
          </p:cNvPr>
          <p:cNvGrpSpPr/>
          <p:nvPr/>
        </p:nvGrpSpPr>
        <p:grpSpPr>
          <a:xfrm>
            <a:off x="12433646" y="10723323"/>
            <a:ext cx="1039785" cy="1072548"/>
            <a:chOff x="4400395" y="5878032"/>
            <a:chExt cx="633568" cy="653530"/>
          </a:xfrm>
        </p:grpSpPr>
        <p:sp>
          <p:nvSpPr>
            <p:cNvPr id="222" name="사각형: 둥근 위쪽 모서리 882">
              <a:extLst>
                <a:ext uri="{FF2B5EF4-FFF2-40B4-BE49-F238E27FC236}">
                  <a16:creationId xmlns:a16="http://schemas.microsoft.com/office/drawing/2014/main" id="{DD28AAFA-3378-2456-E81F-9F4D553310FF}"/>
                </a:ext>
              </a:extLst>
            </p:cNvPr>
            <p:cNvSpPr/>
            <p:nvPr/>
          </p:nvSpPr>
          <p:spPr>
            <a:xfrm>
              <a:off x="44003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23" name="Picture 2" descr="C:\Users\KTM\Desktop\새 폴더 (2)\99.내꺼\png\272342-web-design.png">
              <a:extLst>
                <a:ext uri="{FF2B5EF4-FFF2-40B4-BE49-F238E27FC236}">
                  <a16:creationId xmlns:a16="http://schemas.microsoft.com/office/drawing/2014/main" id="{E54E3C62-5491-51D7-7566-A38C55358B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6" t="68439" r="71420" b="3402"/>
            <a:stretch/>
          </p:blipFill>
          <p:spPr bwMode="auto">
            <a:xfrm>
              <a:off x="4543804" y="5968681"/>
              <a:ext cx="346751" cy="40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73A65BA8-B7EA-89E8-DA50-30311057909D}"/>
              </a:ext>
            </a:extLst>
          </p:cNvPr>
          <p:cNvGrpSpPr/>
          <p:nvPr/>
        </p:nvGrpSpPr>
        <p:grpSpPr>
          <a:xfrm>
            <a:off x="8810492" y="11974156"/>
            <a:ext cx="393602" cy="393602"/>
            <a:chOff x="3740158" y="6560167"/>
            <a:chExt cx="308448" cy="308448"/>
          </a:xfrm>
        </p:grpSpPr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16400EA9-2966-2F77-B7E6-C3EBF4768DB2}"/>
                </a:ext>
              </a:extLst>
            </p:cNvPr>
            <p:cNvSpPr/>
            <p:nvPr/>
          </p:nvSpPr>
          <p:spPr>
            <a:xfrm>
              <a:off x="3740158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18" name="그룹 217">
              <a:extLst>
                <a:ext uri="{FF2B5EF4-FFF2-40B4-BE49-F238E27FC236}">
                  <a16:creationId xmlns:a16="http://schemas.microsoft.com/office/drawing/2014/main" id="{B480AD37-EAE5-B78D-5E65-926948103A0C}"/>
                </a:ext>
              </a:extLst>
            </p:cNvPr>
            <p:cNvGrpSpPr/>
            <p:nvPr/>
          </p:nvGrpSpPr>
          <p:grpSpPr>
            <a:xfrm>
              <a:off x="3770708" y="6590766"/>
              <a:ext cx="247348" cy="247250"/>
              <a:chOff x="4875825" y="1727835"/>
              <a:chExt cx="142596" cy="142540"/>
            </a:xfrm>
          </p:grpSpPr>
          <p:sp>
            <p:nvSpPr>
              <p:cNvPr id="219" name="Freeform 6">
                <a:extLst>
                  <a:ext uri="{FF2B5EF4-FFF2-40B4-BE49-F238E27FC236}">
                    <a16:creationId xmlns:a16="http://schemas.microsoft.com/office/drawing/2014/main" id="{B87B3279-FD71-C371-6CBB-B4C498909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0" name="Freeform 7">
                <a:extLst>
                  <a:ext uri="{FF2B5EF4-FFF2-40B4-BE49-F238E27FC236}">
                    <a16:creationId xmlns:a16="http://schemas.microsoft.com/office/drawing/2014/main" id="{4046B0A2-2EB6-8196-CA42-1732A7429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1" name="Freeform 8">
                <a:extLst>
                  <a:ext uri="{FF2B5EF4-FFF2-40B4-BE49-F238E27FC236}">
                    <a16:creationId xmlns:a16="http://schemas.microsoft.com/office/drawing/2014/main" id="{6FD094C6-DD74-FA45-15CE-6EA2E59A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66769648-3F2B-78C8-995E-6A50A0B0C0D9}"/>
              </a:ext>
            </a:extLst>
          </p:cNvPr>
          <p:cNvCxnSpPr>
            <a:cxnSpLocks/>
          </p:cNvCxnSpPr>
          <p:nvPr/>
        </p:nvCxnSpPr>
        <p:spPr>
          <a:xfrm flipH="1">
            <a:off x="9007294" y="10866889"/>
            <a:ext cx="0" cy="11051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직사각형 60">
            <a:extLst>
              <a:ext uri="{FF2B5EF4-FFF2-40B4-BE49-F238E27FC236}">
                <a16:creationId xmlns:a16="http://schemas.microsoft.com/office/drawing/2014/main" id="{4A198263-F8F1-9B96-8B8E-97B0EDBC1F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546227" y="11940124"/>
            <a:ext cx="720069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통합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2B444A15-60E1-6DDD-0E44-C492BFA7AE1F}"/>
              </a:ext>
            </a:extLst>
          </p:cNvPr>
          <p:cNvGrpSpPr/>
          <p:nvPr/>
        </p:nvGrpSpPr>
        <p:grpSpPr>
          <a:xfrm>
            <a:off x="11466065" y="11974156"/>
            <a:ext cx="393602" cy="393602"/>
            <a:chOff x="5371305" y="6560167"/>
            <a:chExt cx="308448" cy="308448"/>
          </a:xfrm>
        </p:grpSpPr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C7619377-89A6-C53B-9C82-AC3AE9AB2EE3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id="{820D41F8-2539-01DA-B15D-C58949E19D88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231" name="Freeform 6">
                <a:extLst>
                  <a:ext uri="{FF2B5EF4-FFF2-40B4-BE49-F238E27FC236}">
                    <a16:creationId xmlns:a16="http://schemas.microsoft.com/office/drawing/2014/main" id="{15FC24D9-036C-3763-86F6-5DB6CF56A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32" name="Freeform 7">
                <a:extLst>
                  <a:ext uri="{FF2B5EF4-FFF2-40B4-BE49-F238E27FC236}">
                    <a16:creationId xmlns:a16="http://schemas.microsoft.com/office/drawing/2014/main" id="{9D347E40-C742-C456-A3C3-F68D5A8C2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33" name="Freeform 8">
                <a:extLst>
                  <a:ext uri="{FF2B5EF4-FFF2-40B4-BE49-F238E27FC236}">
                    <a16:creationId xmlns:a16="http://schemas.microsoft.com/office/drawing/2014/main" id="{348D1F7E-91EE-829E-5D24-954A455EB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DBC1334C-4255-80E7-B4F4-0C62263D3578}"/>
              </a:ext>
            </a:extLst>
          </p:cNvPr>
          <p:cNvCxnSpPr>
            <a:cxnSpLocks/>
          </p:cNvCxnSpPr>
          <p:nvPr/>
        </p:nvCxnSpPr>
        <p:spPr>
          <a:xfrm flipH="1">
            <a:off x="11662867" y="10866889"/>
            <a:ext cx="0" cy="11051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타원 276">
            <a:extLst>
              <a:ext uri="{FF2B5EF4-FFF2-40B4-BE49-F238E27FC236}">
                <a16:creationId xmlns:a16="http://schemas.microsoft.com/office/drawing/2014/main" id="{79B9470A-0D1D-D357-B17F-D8EA803DF75A}"/>
              </a:ext>
            </a:extLst>
          </p:cNvPr>
          <p:cNvSpPr/>
          <p:nvPr/>
        </p:nvSpPr>
        <p:spPr bwMode="auto">
          <a:xfrm>
            <a:off x="14316939" y="3563996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806CD706-633D-F115-6A69-5FF448E9776D}"/>
              </a:ext>
            </a:extLst>
          </p:cNvPr>
          <p:cNvSpPr/>
          <p:nvPr/>
        </p:nvSpPr>
        <p:spPr bwMode="auto">
          <a:xfrm>
            <a:off x="14476037" y="3723110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:a16="http://schemas.microsoft.com/office/drawing/2014/main" id="{87A466DF-0F1C-4EFC-6648-3EC92EDA0A36}"/>
              </a:ext>
            </a:extLst>
          </p:cNvPr>
          <p:cNvSpPr/>
          <p:nvPr/>
        </p:nvSpPr>
        <p:spPr bwMode="auto">
          <a:xfrm>
            <a:off x="14758151" y="4327873"/>
            <a:ext cx="1109278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테스팅 및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최적화</a:t>
            </a:r>
          </a:p>
        </p:txBody>
      </p:sp>
      <p:sp>
        <p:nvSpPr>
          <p:cNvPr id="280" name="직사각형 279">
            <a:extLst>
              <a:ext uri="{FF2B5EF4-FFF2-40B4-BE49-F238E27FC236}">
                <a16:creationId xmlns:a16="http://schemas.microsoft.com/office/drawing/2014/main" id="{C717149F-8182-6679-6942-3C982F7CD516}"/>
              </a:ext>
            </a:extLst>
          </p:cNvPr>
          <p:cNvSpPr/>
          <p:nvPr/>
        </p:nvSpPr>
        <p:spPr bwMode="auto">
          <a:xfrm>
            <a:off x="15039316" y="3951880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1" name="이등변 삼각형 86">
            <a:extLst>
              <a:ext uri="{FF2B5EF4-FFF2-40B4-BE49-F238E27FC236}">
                <a16:creationId xmlns:a16="http://schemas.microsoft.com/office/drawing/2014/main" id="{4C51D662-9198-4E33-E714-5FB593C8D4E2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844479" y="4489380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2" name="이등변 삼각형 87">
            <a:extLst>
              <a:ext uri="{FF2B5EF4-FFF2-40B4-BE49-F238E27FC236}">
                <a16:creationId xmlns:a16="http://schemas.microsoft.com/office/drawing/2014/main" id="{ADCF574E-8C54-C96F-C055-A25C2D17E8B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999498" y="4488077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3" name="이등변 삼각형 88">
            <a:extLst>
              <a:ext uri="{FF2B5EF4-FFF2-40B4-BE49-F238E27FC236}">
                <a16:creationId xmlns:a16="http://schemas.microsoft.com/office/drawing/2014/main" id="{C399066D-53B5-CD25-00A0-4395F1D18E7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154516" y="4489380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:a16="http://schemas.microsoft.com/office/drawing/2014/main" id="{B60AAF55-DABE-A5C2-9862-ECE1FAB51DC1}"/>
              </a:ext>
            </a:extLst>
          </p:cNvPr>
          <p:cNvSpPr/>
          <p:nvPr/>
        </p:nvSpPr>
        <p:spPr>
          <a:xfrm>
            <a:off x="14226823" y="6240068"/>
            <a:ext cx="2186024" cy="3022214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2AEF2215-BFD9-04D0-576C-012F055FA1B1}"/>
              </a:ext>
            </a:extLst>
          </p:cNvPr>
          <p:cNvSpPr txBox="1"/>
          <p:nvPr/>
        </p:nvSpPr>
        <p:spPr>
          <a:xfrm>
            <a:off x="14231625" y="6240068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검증 도구활용</a:t>
            </a:r>
          </a:p>
        </p:txBody>
      </p:sp>
      <p:sp>
        <p:nvSpPr>
          <p:cNvPr id="286" name="직사각형 285">
            <a:extLst>
              <a:ext uri="{FF2B5EF4-FFF2-40B4-BE49-F238E27FC236}">
                <a16:creationId xmlns:a16="http://schemas.microsoft.com/office/drawing/2014/main" id="{B94AE8AA-88C3-4721-C64B-599B9A5FF41D}"/>
              </a:ext>
            </a:extLst>
          </p:cNvPr>
          <p:cNvSpPr/>
          <p:nvPr/>
        </p:nvSpPr>
        <p:spPr>
          <a:xfrm>
            <a:off x="11693135" y="6893734"/>
            <a:ext cx="1967499" cy="172748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서비스와 </a:t>
            </a: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Front-End, Back-End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기능 통합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:a16="http://schemas.microsoft.com/office/drawing/2014/main" id="{934508BE-09E5-E1BA-30FB-CE7D31ED1F50}"/>
              </a:ext>
            </a:extLst>
          </p:cNvPr>
          <p:cNvSpPr/>
          <p:nvPr/>
        </p:nvSpPr>
        <p:spPr>
          <a:xfrm>
            <a:off x="14352110" y="6924026"/>
            <a:ext cx="1967499" cy="22087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수행 테스트 및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밸런싱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설정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다양한 상황을 고려한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최적화</a:t>
            </a:r>
          </a:p>
        </p:txBody>
      </p:sp>
      <p:cxnSp>
        <p:nvCxnSpPr>
          <p:cNvPr id="289" name="연결선: 꺾임 906">
            <a:extLst>
              <a:ext uri="{FF2B5EF4-FFF2-40B4-BE49-F238E27FC236}">
                <a16:creationId xmlns:a16="http://schemas.microsoft.com/office/drawing/2014/main" id="{78E560EA-AA5B-475C-E31F-FD8C2C60DB17}"/>
              </a:ext>
            </a:extLst>
          </p:cNvPr>
          <p:cNvCxnSpPr>
            <a:cxnSpLocks/>
            <a:stCxn id="98" idx="2"/>
          </p:cNvCxnSpPr>
          <p:nvPr/>
        </p:nvCxnSpPr>
        <p:spPr>
          <a:xfrm rot="5400000" flipH="1" flipV="1">
            <a:off x="12813221" y="7326110"/>
            <a:ext cx="1248553" cy="1573576"/>
          </a:xfrm>
          <a:prstGeom prst="bentConnector4">
            <a:avLst>
              <a:gd name="adj1" fmla="val -46424"/>
              <a:gd name="adj2" fmla="val 84730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grpSp>
        <p:nvGrpSpPr>
          <p:cNvPr id="307" name="그룹 306">
            <a:extLst>
              <a:ext uri="{FF2B5EF4-FFF2-40B4-BE49-F238E27FC236}">
                <a16:creationId xmlns:a16="http://schemas.microsoft.com/office/drawing/2014/main" id="{0B9C0EC2-270F-B3C5-14DB-EC17A977B964}"/>
              </a:ext>
            </a:extLst>
          </p:cNvPr>
          <p:cNvGrpSpPr/>
          <p:nvPr/>
        </p:nvGrpSpPr>
        <p:grpSpPr>
          <a:xfrm>
            <a:off x="13977679" y="10723323"/>
            <a:ext cx="1960080" cy="1678467"/>
            <a:chOff x="5736368" y="4208167"/>
            <a:chExt cx="773038" cy="661972"/>
          </a:xfrm>
        </p:grpSpPr>
        <p:sp>
          <p:nvSpPr>
            <p:cNvPr id="308" name="직사각형 60">
              <a:extLst>
                <a:ext uri="{FF2B5EF4-FFF2-40B4-BE49-F238E27FC236}">
                  <a16:creationId xmlns:a16="http://schemas.microsoft.com/office/drawing/2014/main" id="{13F967B4-D778-8D77-B8EC-87B6FD2ED1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10532" y="4688063"/>
              <a:ext cx="389568" cy="182076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200">
                <a:defRPr/>
              </a:pPr>
              <a:r>
                <a:rPr lang="ko-KR" altLang="en-US" sz="2400" dirty="0">
                  <a:ln w="1270">
                    <a:solidFill>
                      <a:srgbClr val="006CBB">
                        <a:alpha val="0"/>
                      </a:srgbClr>
                    </a:solidFill>
                  </a:ln>
                  <a:solidFill>
                    <a:srgbClr val="023D84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최적화</a:t>
              </a:r>
              <a:endPara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9" name="그룹 308">
              <a:extLst>
                <a:ext uri="{FF2B5EF4-FFF2-40B4-BE49-F238E27FC236}">
                  <a16:creationId xmlns:a16="http://schemas.microsoft.com/office/drawing/2014/main" id="{C8B91402-974D-5BAE-6DE3-CABCEB1BDC2C}"/>
                </a:ext>
              </a:extLst>
            </p:cNvPr>
            <p:cNvGrpSpPr/>
            <p:nvPr/>
          </p:nvGrpSpPr>
          <p:grpSpPr>
            <a:xfrm>
              <a:off x="6099324" y="4208167"/>
              <a:ext cx="410082" cy="423003"/>
              <a:chOff x="5865128" y="5878032"/>
              <a:chExt cx="633568" cy="653530"/>
            </a:xfrm>
          </p:grpSpPr>
          <p:sp>
            <p:nvSpPr>
              <p:cNvPr id="317" name="사각형: 둥근 위쪽 모서리 878">
                <a:extLst>
                  <a:ext uri="{FF2B5EF4-FFF2-40B4-BE49-F238E27FC236}">
                    <a16:creationId xmlns:a16="http://schemas.microsoft.com/office/drawing/2014/main" id="{C8DB8E27-4D80-08C3-C5CF-52519A889F2A}"/>
                  </a:ext>
                </a:extLst>
              </p:cNvPr>
              <p:cNvSpPr/>
              <p:nvPr/>
            </p:nvSpPr>
            <p:spPr>
              <a:xfrm>
                <a:off x="5865128" y="5878032"/>
                <a:ext cx="633568" cy="6535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20000">
                    <a:srgbClr val="F2F2F2"/>
                  </a:gs>
                  <a:gs pos="34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" dist="25400" dir="2700000" algn="tl" rotWithShape="0">
                  <a:srgbClr val="698297">
                    <a:alpha val="4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spc="-150" dirty="0">
                  <a:solidFill>
                    <a:srgbClr val="000D26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pic>
            <p:nvPicPr>
              <p:cNvPr id="318" name="Picture 6" descr="C:\Users\GDO-master\Desktop\checklist-24s.png">
                <a:extLst>
                  <a:ext uri="{FF2B5EF4-FFF2-40B4-BE49-F238E27FC236}">
                    <a16:creationId xmlns:a16="http://schemas.microsoft.com/office/drawing/2014/main" id="{0D310D9D-5FB2-EADD-8431-DCDBF07434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2551" y="5979317"/>
                <a:ext cx="438722" cy="384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0" name="그룹 309">
              <a:extLst>
                <a:ext uri="{FF2B5EF4-FFF2-40B4-BE49-F238E27FC236}">
                  <a16:creationId xmlns:a16="http://schemas.microsoft.com/office/drawing/2014/main" id="{CCDC3BAA-F5E7-E6B5-93D3-7402692EEF8E}"/>
                </a:ext>
              </a:extLst>
            </p:cNvPr>
            <p:cNvGrpSpPr/>
            <p:nvPr/>
          </p:nvGrpSpPr>
          <p:grpSpPr>
            <a:xfrm>
              <a:off x="5736368" y="4701484"/>
              <a:ext cx="155233" cy="155233"/>
              <a:chOff x="5371305" y="6560167"/>
              <a:chExt cx="308448" cy="308448"/>
            </a:xfrm>
          </p:grpSpPr>
          <p:sp>
            <p:nvSpPr>
              <p:cNvPr id="312" name="타원 311">
                <a:extLst>
                  <a:ext uri="{FF2B5EF4-FFF2-40B4-BE49-F238E27FC236}">
                    <a16:creationId xmlns:a16="http://schemas.microsoft.com/office/drawing/2014/main" id="{F386BE73-D473-7240-3AD7-9226631D81FF}"/>
                  </a:ext>
                </a:extLst>
              </p:cNvPr>
              <p:cNvSpPr/>
              <p:nvPr/>
            </p:nvSpPr>
            <p:spPr>
              <a:xfrm>
                <a:off x="5371305" y="6560167"/>
                <a:ext cx="308448" cy="3084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spc="-150" dirty="0">
                  <a:solidFill>
                    <a:srgbClr val="000D26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13" name="그룹 312">
                <a:extLst>
                  <a:ext uri="{FF2B5EF4-FFF2-40B4-BE49-F238E27FC236}">
                    <a16:creationId xmlns:a16="http://schemas.microsoft.com/office/drawing/2014/main" id="{FD053411-C95E-A0FF-388F-15DBAF789685}"/>
                  </a:ext>
                </a:extLst>
              </p:cNvPr>
              <p:cNvGrpSpPr/>
              <p:nvPr/>
            </p:nvGrpSpPr>
            <p:grpSpPr>
              <a:xfrm>
                <a:off x="5401886" y="6590766"/>
                <a:ext cx="247348" cy="247250"/>
                <a:chOff x="4875825" y="1727835"/>
                <a:chExt cx="142596" cy="142540"/>
              </a:xfrm>
            </p:grpSpPr>
            <p:sp>
              <p:nvSpPr>
                <p:cNvPr id="314" name="Freeform 6">
                  <a:extLst>
                    <a:ext uri="{FF2B5EF4-FFF2-40B4-BE49-F238E27FC236}">
                      <a16:creationId xmlns:a16="http://schemas.microsoft.com/office/drawing/2014/main" id="{04143A0C-5DB0-2D05-6895-66DD24E81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5825" y="1727835"/>
                  <a:ext cx="142596" cy="142540"/>
                </a:xfrm>
                <a:custGeom>
                  <a:avLst/>
                  <a:gdLst>
                    <a:gd name="T0" fmla="*/ 1002 w 1002"/>
                    <a:gd name="T1" fmla="*/ 528 h 1002"/>
                    <a:gd name="T2" fmla="*/ 992 w 1002"/>
                    <a:gd name="T3" fmla="*/ 601 h 1002"/>
                    <a:gd name="T4" fmla="*/ 971 w 1002"/>
                    <a:gd name="T5" fmla="*/ 673 h 1002"/>
                    <a:gd name="T6" fmla="*/ 942 w 1002"/>
                    <a:gd name="T7" fmla="*/ 740 h 1002"/>
                    <a:gd name="T8" fmla="*/ 903 w 1002"/>
                    <a:gd name="T9" fmla="*/ 801 h 1002"/>
                    <a:gd name="T10" fmla="*/ 855 w 1002"/>
                    <a:gd name="T11" fmla="*/ 855 h 1002"/>
                    <a:gd name="T12" fmla="*/ 801 w 1002"/>
                    <a:gd name="T13" fmla="*/ 903 h 1002"/>
                    <a:gd name="T14" fmla="*/ 740 w 1002"/>
                    <a:gd name="T15" fmla="*/ 942 h 1002"/>
                    <a:gd name="T16" fmla="*/ 673 w 1002"/>
                    <a:gd name="T17" fmla="*/ 971 h 1002"/>
                    <a:gd name="T18" fmla="*/ 601 w 1002"/>
                    <a:gd name="T19" fmla="*/ 992 h 1002"/>
                    <a:gd name="T20" fmla="*/ 528 w 1002"/>
                    <a:gd name="T21" fmla="*/ 1002 h 1002"/>
                    <a:gd name="T22" fmla="*/ 476 w 1002"/>
                    <a:gd name="T23" fmla="*/ 1002 h 1002"/>
                    <a:gd name="T24" fmla="*/ 401 w 1002"/>
                    <a:gd name="T25" fmla="*/ 992 h 1002"/>
                    <a:gd name="T26" fmla="*/ 329 w 1002"/>
                    <a:gd name="T27" fmla="*/ 971 h 1002"/>
                    <a:gd name="T28" fmla="*/ 262 w 1002"/>
                    <a:gd name="T29" fmla="*/ 942 h 1002"/>
                    <a:gd name="T30" fmla="*/ 201 w 1002"/>
                    <a:gd name="T31" fmla="*/ 903 h 1002"/>
                    <a:gd name="T32" fmla="*/ 147 w 1002"/>
                    <a:gd name="T33" fmla="*/ 855 h 1002"/>
                    <a:gd name="T34" fmla="*/ 99 w 1002"/>
                    <a:gd name="T35" fmla="*/ 801 h 1002"/>
                    <a:gd name="T36" fmla="*/ 60 w 1002"/>
                    <a:gd name="T37" fmla="*/ 740 h 1002"/>
                    <a:gd name="T38" fmla="*/ 31 w 1002"/>
                    <a:gd name="T39" fmla="*/ 673 h 1002"/>
                    <a:gd name="T40" fmla="*/ 10 w 1002"/>
                    <a:gd name="T41" fmla="*/ 601 h 1002"/>
                    <a:gd name="T42" fmla="*/ 1 w 1002"/>
                    <a:gd name="T43" fmla="*/ 528 h 1002"/>
                    <a:gd name="T44" fmla="*/ 1 w 1002"/>
                    <a:gd name="T45" fmla="*/ 476 h 1002"/>
                    <a:gd name="T46" fmla="*/ 10 w 1002"/>
                    <a:gd name="T47" fmla="*/ 401 h 1002"/>
                    <a:gd name="T48" fmla="*/ 31 w 1002"/>
                    <a:gd name="T49" fmla="*/ 329 h 1002"/>
                    <a:gd name="T50" fmla="*/ 60 w 1002"/>
                    <a:gd name="T51" fmla="*/ 262 h 1002"/>
                    <a:gd name="T52" fmla="*/ 99 w 1002"/>
                    <a:gd name="T53" fmla="*/ 201 h 1002"/>
                    <a:gd name="T54" fmla="*/ 147 w 1002"/>
                    <a:gd name="T55" fmla="*/ 147 h 1002"/>
                    <a:gd name="T56" fmla="*/ 201 w 1002"/>
                    <a:gd name="T57" fmla="*/ 99 h 1002"/>
                    <a:gd name="T58" fmla="*/ 262 w 1002"/>
                    <a:gd name="T59" fmla="*/ 60 h 1002"/>
                    <a:gd name="T60" fmla="*/ 329 w 1002"/>
                    <a:gd name="T61" fmla="*/ 31 h 1002"/>
                    <a:gd name="T62" fmla="*/ 401 w 1002"/>
                    <a:gd name="T63" fmla="*/ 10 h 1002"/>
                    <a:gd name="T64" fmla="*/ 476 w 1002"/>
                    <a:gd name="T65" fmla="*/ 1 h 1002"/>
                    <a:gd name="T66" fmla="*/ 528 w 1002"/>
                    <a:gd name="T67" fmla="*/ 1 h 1002"/>
                    <a:gd name="T68" fmla="*/ 601 w 1002"/>
                    <a:gd name="T69" fmla="*/ 10 h 1002"/>
                    <a:gd name="T70" fmla="*/ 673 w 1002"/>
                    <a:gd name="T71" fmla="*/ 31 h 1002"/>
                    <a:gd name="T72" fmla="*/ 740 w 1002"/>
                    <a:gd name="T73" fmla="*/ 60 h 1002"/>
                    <a:gd name="T74" fmla="*/ 801 w 1002"/>
                    <a:gd name="T75" fmla="*/ 99 h 1002"/>
                    <a:gd name="T76" fmla="*/ 855 w 1002"/>
                    <a:gd name="T77" fmla="*/ 147 h 1002"/>
                    <a:gd name="T78" fmla="*/ 903 w 1002"/>
                    <a:gd name="T79" fmla="*/ 201 h 1002"/>
                    <a:gd name="T80" fmla="*/ 942 w 1002"/>
                    <a:gd name="T81" fmla="*/ 262 h 1002"/>
                    <a:gd name="T82" fmla="*/ 971 w 1002"/>
                    <a:gd name="T83" fmla="*/ 329 h 1002"/>
                    <a:gd name="T84" fmla="*/ 992 w 1002"/>
                    <a:gd name="T85" fmla="*/ 401 h 1002"/>
                    <a:gd name="T86" fmla="*/ 1002 w 1002"/>
                    <a:gd name="T87" fmla="*/ 476 h 10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02" h="1002">
                      <a:moveTo>
                        <a:pt x="1002" y="501"/>
                      </a:moveTo>
                      <a:lnTo>
                        <a:pt x="1002" y="501"/>
                      </a:lnTo>
                      <a:lnTo>
                        <a:pt x="1002" y="528"/>
                      </a:lnTo>
                      <a:lnTo>
                        <a:pt x="999" y="553"/>
                      </a:lnTo>
                      <a:lnTo>
                        <a:pt x="996" y="578"/>
                      </a:lnTo>
                      <a:lnTo>
                        <a:pt x="992" y="601"/>
                      </a:lnTo>
                      <a:lnTo>
                        <a:pt x="987" y="627"/>
                      </a:lnTo>
                      <a:lnTo>
                        <a:pt x="980" y="650"/>
                      </a:lnTo>
                      <a:lnTo>
                        <a:pt x="971" y="673"/>
                      </a:lnTo>
                      <a:lnTo>
                        <a:pt x="963" y="696"/>
                      </a:lnTo>
                      <a:lnTo>
                        <a:pt x="953" y="719"/>
                      </a:lnTo>
                      <a:lnTo>
                        <a:pt x="942" y="740"/>
                      </a:lnTo>
                      <a:lnTo>
                        <a:pt x="929" y="761"/>
                      </a:lnTo>
                      <a:lnTo>
                        <a:pt x="917" y="782"/>
                      </a:lnTo>
                      <a:lnTo>
                        <a:pt x="903" y="801"/>
                      </a:lnTo>
                      <a:lnTo>
                        <a:pt x="888" y="819"/>
                      </a:lnTo>
                      <a:lnTo>
                        <a:pt x="872" y="837"/>
                      </a:lnTo>
                      <a:lnTo>
                        <a:pt x="855" y="855"/>
                      </a:lnTo>
                      <a:lnTo>
                        <a:pt x="837" y="872"/>
                      </a:lnTo>
                      <a:lnTo>
                        <a:pt x="819" y="888"/>
                      </a:lnTo>
                      <a:lnTo>
                        <a:pt x="801" y="903"/>
                      </a:lnTo>
                      <a:lnTo>
                        <a:pt x="782" y="917"/>
                      </a:lnTo>
                      <a:lnTo>
                        <a:pt x="761" y="929"/>
                      </a:lnTo>
                      <a:lnTo>
                        <a:pt x="740" y="942"/>
                      </a:lnTo>
                      <a:lnTo>
                        <a:pt x="719" y="953"/>
                      </a:lnTo>
                      <a:lnTo>
                        <a:pt x="696" y="963"/>
                      </a:lnTo>
                      <a:lnTo>
                        <a:pt x="673" y="971"/>
                      </a:lnTo>
                      <a:lnTo>
                        <a:pt x="650" y="980"/>
                      </a:lnTo>
                      <a:lnTo>
                        <a:pt x="627" y="987"/>
                      </a:lnTo>
                      <a:lnTo>
                        <a:pt x="601" y="992"/>
                      </a:lnTo>
                      <a:lnTo>
                        <a:pt x="578" y="996"/>
                      </a:lnTo>
                      <a:lnTo>
                        <a:pt x="553" y="999"/>
                      </a:lnTo>
                      <a:lnTo>
                        <a:pt x="528" y="1002"/>
                      </a:lnTo>
                      <a:lnTo>
                        <a:pt x="501" y="1002"/>
                      </a:lnTo>
                      <a:lnTo>
                        <a:pt x="501" y="1002"/>
                      </a:lnTo>
                      <a:lnTo>
                        <a:pt x="476" y="1002"/>
                      </a:lnTo>
                      <a:lnTo>
                        <a:pt x="449" y="999"/>
                      </a:lnTo>
                      <a:lnTo>
                        <a:pt x="424" y="996"/>
                      </a:lnTo>
                      <a:lnTo>
                        <a:pt x="401" y="992"/>
                      </a:lnTo>
                      <a:lnTo>
                        <a:pt x="375" y="987"/>
                      </a:lnTo>
                      <a:lnTo>
                        <a:pt x="352" y="980"/>
                      </a:lnTo>
                      <a:lnTo>
                        <a:pt x="329" y="971"/>
                      </a:lnTo>
                      <a:lnTo>
                        <a:pt x="306" y="963"/>
                      </a:lnTo>
                      <a:lnTo>
                        <a:pt x="283" y="953"/>
                      </a:lnTo>
                      <a:lnTo>
                        <a:pt x="262" y="942"/>
                      </a:lnTo>
                      <a:lnTo>
                        <a:pt x="241" y="929"/>
                      </a:lnTo>
                      <a:lnTo>
                        <a:pt x="220" y="917"/>
                      </a:lnTo>
                      <a:lnTo>
                        <a:pt x="201" y="903"/>
                      </a:lnTo>
                      <a:lnTo>
                        <a:pt x="183" y="888"/>
                      </a:lnTo>
                      <a:lnTo>
                        <a:pt x="165" y="872"/>
                      </a:lnTo>
                      <a:lnTo>
                        <a:pt x="147" y="855"/>
                      </a:lnTo>
                      <a:lnTo>
                        <a:pt x="130" y="837"/>
                      </a:lnTo>
                      <a:lnTo>
                        <a:pt x="114" y="819"/>
                      </a:lnTo>
                      <a:lnTo>
                        <a:pt x="99" y="801"/>
                      </a:lnTo>
                      <a:lnTo>
                        <a:pt x="85" y="782"/>
                      </a:lnTo>
                      <a:lnTo>
                        <a:pt x="73" y="761"/>
                      </a:lnTo>
                      <a:lnTo>
                        <a:pt x="60" y="740"/>
                      </a:lnTo>
                      <a:lnTo>
                        <a:pt x="50" y="719"/>
                      </a:lnTo>
                      <a:lnTo>
                        <a:pt x="39" y="696"/>
                      </a:lnTo>
                      <a:lnTo>
                        <a:pt x="31" y="673"/>
                      </a:lnTo>
                      <a:lnTo>
                        <a:pt x="22" y="650"/>
                      </a:lnTo>
                      <a:lnTo>
                        <a:pt x="15" y="627"/>
                      </a:lnTo>
                      <a:lnTo>
                        <a:pt x="10" y="601"/>
                      </a:lnTo>
                      <a:lnTo>
                        <a:pt x="6" y="578"/>
                      </a:lnTo>
                      <a:lnTo>
                        <a:pt x="3" y="553"/>
                      </a:lnTo>
                      <a:lnTo>
                        <a:pt x="1" y="528"/>
                      </a:lnTo>
                      <a:lnTo>
                        <a:pt x="0" y="501"/>
                      </a:lnTo>
                      <a:lnTo>
                        <a:pt x="0" y="501"/>
                      </a:lnTo>
                      <a:lnTo>
                        <a:pt x="1" y="476"/>
                      </a:lnTo>
                      <a:lnTo>
                        <a:pt x="3" y="449"/>
                      </a:lnTo>
                      <a:lnTo>
                        <a:pt x="6" y="424"/>
                      </a:lnTo>
                      <a:lnTo>
                        <a:pt x="10" y="401"/>
                      </a:lnTo>
                      <a:lnTo>
                        <a:pt x="15" y="375"/>
                      </a:lnTo>
                      <a:lnTo>
                        <a:pt x="22" y="352"/>
                      </a:lnTo>
                      <a:lnTo>
                        <a:pt x="31" y="329"/>
                      </a:lnTo>
                      <a:lnTo>
                        <a:pt x="39" y="306"/>
                      </a:lnTo>
                      <a:lnTo>
                        <a:pt x="50" y="283"/>
                      </a:lnTo>
                      <a:lnTo>
                        <a:pt x="60" y="262"/>
                      </a:lnTo>
                      <a:lnTo>
                        <a:pt x="73" y="241"/>
                      </a:lnTo>
                      <a:lnTo>
                        <a:pt x="85" y="220"/>
                      </a:lnTo>
                      <a:lnTo>
                        <a:pt x="99" y="201"/>
                      </a:lnTo>
                      <a:lnTo>
                        <a:pt x="114" y="183"/>
                      </a:lnTo>
                      <a:lnTo>
                        <a:pt x="130" y="165"/>
                      </a:lnTo>
                      <a:lnTo>
                        <a:pt x="147" y="147"/>
                      </a:lnTo>
                      <a:lnTo>
                        <a:pt x="165" y="130"/>
                      </a:lnTo>
                      <a:lnTo>
                        <a:pt x="183" y="114"/>
                      </a:lnTo>
                      <a:lnTo>
                        <a:pt x="201" y="99"/>
                      </a:lnTo>
                      <a:lnTo>
                        <a:pt x="220" y="85"/>
                      </a:lnTo>
                      <a:lnTo>
                        <a:pt x="241" y="73"/>
                      </a:lnTo>
                      <a:lnTo>
                        <a:pt x="262" y="60"/>
                      </a:lnTo>
                      <a:lnTo>
                        <a:pt x="283" y="50"/>
                      </a:lnTo>
                      <a:lnTo>
                        <a:pt x="306" y="39"/>
                      </a:lnTo>
                      <a:lnTo>
                        <a:pt x="329" y="31"/>
                      </a:lnTo>
                      <a:lnTo>
                        <a:pt x="352" y="22"/>
                      </a:lnTo>
                      <a:lnTo>
                        <a:pt x="375" y="15"/>
                      </a:lnTo>
                      <a:lnTo>
                        <a:pt x="401" y="10"/>
                      </a:lnTo>
                      <a:lnTo>
                        <a:pt x="424" y="6"/>
                      </a:lnTo>
                      <a:lnTo>
                        <a:pt x="449" y="3"/>
                      </a:lnTo>
                      <a:lnTo>
                        <a:pt x="476" y="1"/>
                      </a:lnTo>
                      <a:lnTo>
                        <a:pt x="501" y="0"/>
                      </a:lnTo>
                      <a:lnTo>
                        <a:pt x="501" y="0"/>
                      </a:lnTo>
                      <a:lnTo>
                        <a:pt x="528" y="1"/>
                      </a:lnTo>
                      <a:lnTo>
                        <a:pt x="553" y="3"/>
                      </a:lnTo>
                      <a:lnTo>
                        <a:pt x="578" y="6"/>
                      </a:lnTo>
                      <a:lnTo>
                        <a:pt x="601" y="10"/>
                      </a:lnTo>
                      <a:lnTo>
                        <a:pt x="627" y="15"/>
                      </a:lnTo>
                      <a:lnTo>
                        <a:pt x="650" y="22"/>
                      </a:lnTo>
                      <a:lnTo>
                        <a:pt x="673" y="31"/>
                      </a:lnTo>
                      <a:lnTo>
                        <a:pt x="696" y="39"/>
                      </a:lnTo>
                      <a:lnTo>
                        <a:pt x="719" y="50"/>
                      </a:lnTo>
                      <a:lnTo>
                        <a:pt x="740" y="60"/>
                      </a:lnTo>
                      <a:lnTo>
                        <a:pt x="761" y="73"/>
                      </a:lnTo>
                      <a:lnTo>
                        <a:pt x="782" y="85"/>
                      </a:lnTo>
                      <a:lnTo>
                        <a:pt x="801" y="99"/>
                      </a:lnTo>
                      <a:lnTo>
                        <a:pt x="819" y="114"/>
                      </a:lnTo>
                      <a:lnTo>
                        <a:pt x="837" y="130"/>
                      </a:lnTo>
                      <a:lnTo>
                        <a:pt x="855" y="147"/>
                      </a:lnTo>
                      <a:lnTo>
                        <a:pt x="872" y="165"/>
                      </a:lnTo>
                      <a:lnTo>
                        <a:pt x="888" y="183"/>
                      </a:lnTo>
                      <a:lnTo>
                        <a:pt x="903" y="201"/>
                      </a:lnTo>
                      <a:lnTo>
                        <a:pt x="917" y="220"/>
                      </a:lnTo>
                      <a:lnTo>
                        <a:pt x="929" y="241"/>
                      </a:lnTo>
                      <a:lnTo>
                        <a:pt x="942" y="262"/>
                      </a:lnTo>
                      <a:lnTo>
                        <a:pt x="953" y="283"/>
                      </a:lnTo>
                      <a:lnTo>
                        <a:pt x="963" y="306"/>
                      </a:lnTo>
                      <a:lnTo>
                        <a:pt x="971" y="329"/>
                      </a:lnTo>
                      <a:lnTo>
                        <a:pt x="980" y="352"/>
                      </a:lnTo>
                      <a:lnTo>
                        <a:pt x="987" y="375"/>
                      </a:lnTo>
                      <a:lnTo>
                        <a:pt x="992" y="401"/>
                      </a:lnTo>
                      <a:lnTo>
                        <a:pt x="996" y="424"/>
                      </a:lnTo>
                      <a:lnTo>
                        <a:pt x="999" y="449"/>
                      </a:lnTo>
                      <a:lnTo>
                        <a:pt x="1002" y="476"/>
                      </a:lnTo>
                      <a:lnTo>
                        <a:pt x="1002" y="501"/>
                      </a:lnTo>
                      <a:lnTo>
                        <a:pt x="1002" y="501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5" name="Freeform 7">
                  <a:extLst>
                    <a:ext uri="{FF2B5EF4-FFF2-40B4-BE49-F238E27FC236}">
                      <a16:creationId xmlns:a16="http://schemas.microsoft.com/office/drawing/2014/main" id="{C6A3314B-64AA-9FE0-1EB7-FA7890588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6023" y="1755575"/>
                  <a:ext cx="82398" cy="113093"/>
                </a:xfrm>
                <a:custGeom>
                  <a:avLst/>
                  <a:gdLst>
                    <a:gd name="T0" fmla="*/ 578 w 578"/>
                    <a:gd name="T1" fmla="*/ 306 h 796"/>
                    <a:gd name="T2" fmla="*/ 578 w 578"/>
                    <a:gd name="T3" fmla="*/ 306 h 796"/>
                    <a:gd name="T4" fmla="*/ 578 w 578"/>
                    <a:gd name="T5" fmla="*/ 282 h 796"/>
                    <a:gd name="T6" fmla="*/ 575 w 578"/>
                    <a:gd name="T7" fmla="*/ 260 h 796"/>
                    <a:gd name="T8" fmla="*/ 574 w 578"/>
                    <a:gd name="T9" fmla="*/ 238 h 796"/>
                    <a:gd name="T10" fmla="*/ 570 w 578"/>
                    <a:gd name="T11" fmla="*/ 215 h 796"/>
                    <a:gd name="T12" fmla="*/ 154 w 578"/>
                    <a:gd name="T13" fmla="*/ 0 h 796"/>
                    <a:gd name="T14" fmla="*/ 0 w 578"/>
                    <a:gd name="T15" fmla="*/ 612 h 796"/>
                    <a:gd name="T16" fmla="*/ 184 w 578"/>
                    <a:gd name="T17" fmla="*/ 796 h 796"/>
                    <a:gd name="T18" fmla="*/ 184 w 578"/>
                    <a:gd name="T19" fmla="*/ 796 h 796"/>
                    <a:gd name="T20" fmla="*/ 205 w 578"/>
                    <a:gd name="T21" fmla="*/ 790 h 796"/>
                    <a:gd name="T22" fmla="*/ 226 w 578"/>
                    <a:gd name="T23" fmla="*/ 785 h 796"/>
                    <a:gd name="T24" fmla="*/ 246 w 578"/>
                    <a:gd name="T25" fmla="*/ 778 h 796"/>
                    <a:gd name="T26" fmla="*/ 265 w 578"/>
                    <a:gd name="T27" fmla="*/ 771 h 796"/>
                    <a:gd name="T28" fmla="*/ 285 w 578"/>
                    <a:gd name="T29" fmla="*/ 762 h 796"/>
                    <a:gd name="T30" fmla="*/ 304 w 578"/>
                    <a:gd name="T31" fmla="*/ 753 h 796"/>
                    <a:gd name="T32" fmla="*/ 323 w 578"/>
                    <a:gd name="T33" fmla="*/ 743 h 796"/>
                    <a:gd name="T34" fmla="*/ 341 w 578"/>
                    <a:gd name="T35" fmla="*/ 732 h 796"/>
                    <a:gd name="T36" fmla="*/ 359 w 578"/>
                    <a:gd name="T37" fmla="*/ 720 h 796"/>
                    <a:gd name="T38" fmla="*/ 376 w 578"/>
                    <a:gd name="T39" fmla="*/ 708 h 796"/>
                    <a:gd name="T40" fmla="*/ 392 w 578"/>
                    <a:gd name="T41" fmla="*/ 695 h 796"/>
                    <a:gd name="T42" fmla="*/ 408 w 578"/>
                    <a:gd name="T43" fmla="*/ 683 h 796"/>
                    <a:gd name="T44" fmla="*/ 423 w 578"/>
                    <a:gd name="T45" fmla="*/ 669 h 796"/>
                    <a:gd name="T46" fmla="*/ 438 w 578"/>
                    <a:gd name="T47" fmla="*/ 653 h 796"/>
                    <a:gd name="T48" fmla="*/ 452 w 578"/>
                    <a:gd name="T49" fmla="*/ 638 h 796"/>
                    <a:gd name="T50" fmla="*/ 465 w 578"/>
                    <a:gd name="T51" fmla="*/ 623 h 796"/>
                    <a:gd name="T52" fmla="*/ 479 w 578"/>
                    <a:gd name="T53" fmla="*/ 606 h 796"/>
                    <a:gd name="T54" fmla="*/ 490 w 578"/>
                    <a:gd name="T55" fmla="*/ 589 h 796"/>
                    <a:gd name="T56" fmla="*/ 503 w 578"/>
                    <a:gd name="T57" fmla="*/ 571 h 796"/>
                    <a:gd name="T58" fmla="*/ 512 w 578"/>
                    <a:gd name="T59" fmla="*/ 553 h 796"/>
                    <a:gd name="T60" fmla="*/ 522 w 578"/>
                    <a:gd name="T61" fmla="*/ 535 h 796"/>
                    <a:gd name="T62" fmla="*/ 532 w 578"/>
                    <a:gd name="T63" fmla="*/ 515 h 796"/>
                    <a:gd name="T64" fmla="*/ 540 w 578"/>
                    <a:gd name="T65" fmla="*/ 497 h 796"/>
                    <a:gd name="T66" fmla="*/ 549 w 578"/>
                    <a:gd name="T67" fmla="*/ 476 h 796"/>
                    <a:gd name="T68" fmla="*/ 554 w 578"/>
                    <a:gd name="T69" fmla="*/ 457 h 796"/>
                    <a:gd name="T70" fmla="*/ 561 w 578"/>
                    <a:gd name="T71" fmla="*/ 436 h 796"/>
                    <a:gd name="T72" fmla="*/ 565 w 578"/>
                    <a:gd name="T73" fmla="*/ 415 h 796"/>
                    <a:gd name="T74" fmla="*/ 570 w 578"/>
                    <a:gd name="T75" fmla="*/ 394 h 796"/>
                    <a:gd name="T76" fmla="*/ 574 w 578"/>
                    <a:gd name="T77" fmla="*/ 373 h 796"/>
                    <a:gd name="T78" fmla="*/ 577 w 578"/>
                    <a:gd name="T79" fmla="*/ 351 h 796"/>
                    <a:gd name="T80" fmla="*/ 578 w 578"/>
                    <a:gd name="T81" fmla="*/ 328 h 796"/>
                    <a:gd name="T82" fmla="*/ 578 w 578"/>
                    <a:gd name="T83" fmla="*/ 306 h 796"/>
                    <a:gd name="T84" fmla="*/ 578 w 578"/>
                    <a:gd name="T85" fmla="*/ 306 h 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78" h="796">
                      <a:moveTo>
                        <a:pt x="578" y="306"/>
                      </a:moveTo>
                      <a:lnTo>
                        <a:pt x="578" y="306"/>
                      </a:lnTo>
                      <a:lnTo>
                        <a:pt x="578" y="282"/>
                      </a:lnTo>
                      <a:lnTo>
                        <a:pt x="575" y="260"/>
                      </a:lnTo>
                      <a:lnTo>
                        <a:pt x="574" y="238"/>
                      </a:lnTo>
                      <a:lnTo>
                        <a:pt x="570" y="215"/>
                      </a:lnTo>
                      <a:lnTo>
                        <a:pt x="154" y="0"/>
                      </a:lnTo>
                      <a:lnTo>
                        <a:pt x="0" y="612"/>
                      </a:lnTo>
                      <a:lnTo>
                        <a:pt x="184" y="796"/>
                      </a:lnTo>
                      <a:lnTo>
                        <a:pt x="184" y="796"/>
                      </a:lnTo>
                      <a:lnTo>
                        <a:pt x="205" y="790"/>
                      </a:lnTo>
                      <a:lnTo>
                        <a:pt x="226" y="785"/>
                      </a:lnTo>
                      <a:lnTo>
                        <a:pt x="246" y="778"/>
                      </a:lnTo>
                      <a:lnTo>
                        <a:pt x="265" y="771"/>
                      </a:lnTo>
                      <a:lnTo>
                        <a:pt x="285" y="762"/>
                      </a:lnTo>
                      <a:lnTo>
                        <a:pt x="304" y="753"/>
                      </a:lnTo>
                      <a:lnTo>
                        <a:pt x="323" y="743"/>
                      </a:lnTo>
                      <a:lnTo>
                        <a:pt x="341" y="732"/>
                      </a:lnTo>
                      <a:lnTo>
                        <a:pt x="359" y="720"/>
                      </a:lnTo>
                      <a:lnTo>
                        <a:pt x="376" y="708"/>
                      </a:lnTo>
                      <a:lnTo>
                        <a:pt x="392" y="695"/>
                      </a:lnTo>
                      <a:lnTo>
                        <a:pt x="408" y="683"/>
                      </a:lnTo>
                      <a:lnTo>
                        <a:pt x="423" y="669"/>
                      </a:lnTo>
                      <a:lnTo>
                        <a:pt x="438" y="653"/>
                      </a:lnTo>
                      <a:lnTo>
                        <a:pt x="452" y="638"/>
                      </a:lnTo>
                      <a:lnTo>
                        <a:pt x="465" y="623"/>
                      </a:lnTo>
                      <a:lnTo>
                        <a:pt x="479" y="606"/>
                      </a:lnTo>
                      <a:lnTo>
                        <a:pt x="490" y="589"/>
                      </a:lnTo>
                      <a:lnTo>
                        <a:pt x="503" y="571"/>
                      </a:lnTo>
                      <a:lnTo>
                        <a:pt x="512" y="553"/>
                      </a:lnTo>
                      <a:lnTo>
                        <a:pt x="522" y="535"/>
                      </a:lnTo>
                      <a:lnTo>
                        <a:pt x="532" y="515"/>
                      </a:lnTo>
                      <a:lnTo>
                        <a:pt x="540" y="497"/>
                      </a:lnTo>
                      <a:lnTo>
                        <a:pt x="549" y="476"/>
                      </a:lnTo>
                      <a:lnTo>
                        <a:pt x="554" y="457"/>
                      </a:lnTo>
                      <a:lnTo>
                        <a:pt x="561" y="436"/>
                      </a:lnTo>
                      <a:lnTo>
                        <a:pt x="565" y="415"/>
                      </a:lnTo>
                      <a:lnTo>
                        <a:pt x="570" y="394"/>
                      </a:lnTo>
                      <a:lnTo>
                        <a:pt x="574" y="373"/>
                      </a:lnTo>
                      <a:lnTo>
                        <a:pt x="577" y="351"/>
                      </a:lnTo>
                      <a:lnTo>
                        <a:pt x="578" y="328"/>
                      </a:lnTo>
                      <a:lnTo>
                        <a:pt x="578" y="306"/>
                      </a:lnTo>
                      <a:lnTo>
                        <a:pt x="578" y="30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6" name="Freeform 8">
                  <a:extLst>
                    <a:ext uri="{FF2B5EF4-FFF2-40B4-BE49-F238E27FC236}">
                      <a16:creationId xmlns:a16="http://schemas.microsoft.com/office/drawing/2014/main" id="{21D43E57-CAFB-3160-D908-77809EB1A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4430" y="1755575"/>
                  <a:ext cx="85387" cy="87060"/>
                </a:xfrm>
                <a:custGeom>
                  <a:avLst/>
                  <a:gdLst>
                    <a:gd name="T0" fmla="*/ 222 w 598"/>
                    <a:gd name="T1" fmla="*/ 0 h 612"/>
                    <a:gd name="T2" fmla="*/ 376 w 598"/>
                    <a:gd name="T3" fmla="*/ 0 h 612"/>
                    <a:gd name="T4" fmla="*/ 376 w 598"/>
                    <a:gd name="T5" fmla="*/ 228 h 612"/>
                    <a:gd name="T6" fmla="*/ 598 w 598"/>
                    <a:gd name="T7" fmla="*/ 228 h 612"/>
                    <a:gd name="T8" fmla="*/ 598 w 598"/>
                    <a:gd name="T9" fmla="*/ 383 h 612"/>
                    <a:gd name="T10" fmla="*/ 376 w 598"/>
                    <a:gd name="T11" fmla="*/ 383 h 612"/>
                    <a:gd name="T12" fmla="*/ 376 w 598"/>
                    <a:gd name="T13" fmla="*/ 612 h 612"/>
                    <a:gd name="T14" fmla="*/ 222 w 598"/>
                    <a:gd name="T15" fmla="*/ 612 h 612"/>
                    <a:gd name="T16" fmla="*/ 222 w 598"/>
                    <a:gd name="T17" fmla="*/ 383 h 612"/>
                    <a:gd name="T18" fmla="*/ 0 w 598"/>
                    <a:gd name="T19" fmla="*/ 383 h 612"/>
                    <a:gd name="T20" fmla="*/ 0 w 598"/>
                    <a:gd name="T21" fmla="*/ 228 h 612"/>
                    <a:gd name="T22" fmla="*/ 222 w 598"/>
                    <a:gd name="T23" fmla="*/ 228 h 612"/>
                    <a:gd name="T24" fmla="*/ 222 w 598"/>
                    <a:gd name="T25" fmla="*/ 0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98" h="612">
                      <a:moveTo>
                        <a:pt x="222" y="0"/>
                      </a:moveTo>
                      <a:lnTo>
                        <a:pt x="376" y="0"/>
                      </a:lnTo>
                      <a:lnTo>
                        <a:pt x="376" y="228"/>
                      </a:lnTo>
                      <a:lnTo>
                        <a:pt x="598" y="228"/>
                      </a:lnTo>
                      <a:lnTo>
                        <a:pt x="598" y="383"/>
                      </a:lnTo>
                      <a:lnTo>
                        <a:pt x="376" y="383"/>
                      </a:lnTo>
                      <a:lnTo>
                        <a:pt x="376" y="612"/>
                      </a:lnTo>
                      <a:lnTo>
                        <a:pt x="222" y="612"/>
                      </a:lnTo>
                      <a:lnTo>
                        <a:pt x="222" y="383"/>
                      </a:lnTo>
                      <a:lnTo>
                        <a:pt x="0" y="383"/>
                      </a:lnTo>
                      <a:lnTo>
                        <a:pt x="0" y="228"/>
                      </a:lnTo>
                      <a:lnTo>
                        <a:pt x="222" y="228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cxnSp>
          <p:nvCxnSpPr>
            <p:cNvPr id="311" name="직선 연결선 310">
              <a:extLst>
                <a:ext uri="{FF2B5EF4-FFF2-40B4-BE49-F238E27FC236}">
                  <a16:creationId xmlns:a16="http://schemas.microsoft.com/office/drawing/2014/main" id="{833B782A-58FB-8483-3445-9129B73CF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3985" y="4264788"/>
              <a:ext cx="0" cy="435868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0000">
                    <a:srgbClr val="9CACBA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F323CF0-A5E5-3277-FA90-0F4704E8FC1D}"/>
              </a:ext>
            </a:extLst>
          </p:cNvPr>
          <p:cNvCxnSpPr>
            <a:cxnSpLocks/>
          </p:cNvCxnSpPr>
          <p:nvPr/>
        </p:nvCxnSpPr>
        <p:spPr>
          <a:xfrm>
            <a:off x="16869866" y="3407001"/>
            <a:ext cx="0" cy="8676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7">
            <a:extLst>
              <a:ext uri="{FF2B5EF4-FFF2-40B4-BE49-F238E27FC236}">
                <a16:creationId xmlns:a16="http://schemas.microsoft.com/office/drawing/2014/main" id="{D304207C-D903-369A-626D-C7770934ED90}"/>
              </a:ext>
            </a:extLst>
          </p:cNvPr>
          <p:cNvSpPr/>
          <p:nvPr/>
        </p:nvSpPr>
        <p:spPr>
          <a:xfrm>
            <a:off x="18506612" y="3374713"/>
            <a:ext cx="3873582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서비스 </a:t>
            </a:r>
            <a:r>
              <a:rPr lang="en-US" altLang="ko-KR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UI </a:t>
            </a: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예시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39B212E-3F5B-8A1C-8ADC-D72C761DDA6D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14" name="사각형: 둥근 모서리 10">
              <a:extLst>
                <a:ext uri="{FF2B5EF4-FFF2-40B4-BE49-F238E27FC236}">
                  <a16:creationId xmlns:a16="http://schemas.microsoft.com/office/drawing/2014/main" id="{F613E1EB-A00D-420B-82F3-3DD8A3F41E9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8BE514E-9E8E-F0B2-ACDB-F636225579C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" name="Google Shape;58;p13">
            <a:extLst>
              <a:ext uri="{FF2B5EF4-FFF2-40B4-BE49-F238E27FC236}">
                <a16:creationId xmlns:a16="http://schemas.microsoft.com/office/drawing/2014/main" id="{E7DCD48C-0D23-2293-3A9D-6C66B7904404}"/>
              </a:ext>
            </a:extLst>
          </p:cNvPr>
          <p:cNvSpPr txBox="1"/>
          <p:nvPr/>
        </p:nvSpPr>
        <p:spPr>
          <a:xfrm>
            <a:off x="3074929" y="1718865"/>
            <a:ext cx="581919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서비스 프로그램 개발 단계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2E652-27A0-6D35-02BA-987119F96357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sp>
        <p:nvSpPr>
          <p:cNvPr id="3" name="사각형: 둥근 위쪽 모서리 857">
            <a:extLst>
              <a:ext uri="{FF2B5EF4-FFF2-40B4-BE49-F238E27FC236}">
                <a16:creationId xmlns:a16="http://schemas.microsoft.com/office/drawing/2014/main" id="{FE6FF14B-1766-7416-187D-308D6C1754D4}"/>
              </a:ext>
            </a:extLst>
          </p:cNvPr>
          <p:cNvSpPr/>
          <p:nvPr/>
        </p:nvSpPr>
        <p:spPr>
          <a:xfrm>
            <a:off x="7055688" y="10731087"/>
            <a:ext cx="947045" cy="1072547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20000">
                <a:srgbClr val="F2F2F2"/>
              </a:gs>
              <a:gs pos="34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5400" dist="25400" dir="2700000" algn="tl" rotWithShape="0">
              <a:srgbClr val="698297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spc="-150" dirty="0">
              <a:solidFill>
                <a:srgbClr val="000D2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 descr="원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982FAD69-84A1-B096-F356-2A2F40D765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76" y="10863735"/>
            <a:ext cx="736934" cy="73693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2C889B1-D469-CDC4-CF9E-CBFA163337DF}"/>
              </a:ext>
            </a:extLst>
          </p:cNvPr>
          <p:cNvGrpSpPr/>
          <p:nvPr/>
        </p:nvGrpSpPr>
        <p:grpSpPr>
          <a:xfrm>
            <a:off x="16928849" y="4727711"/>
            <a:ext cx="3871544" cy="7018951"/>
            <a:chOff x="16003209" y="4977356"/>
            <a:chExt cx="2941203" cy="53322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956D564-D3EE-B287-AB60-16A1A0609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8623" y="5230921"/>
              <a:ext cx="2232906" cy="4805505"/>
            </a:xfrm>
            <a:prstGeom prst="rect">
              <a:avLst/>
            </a:prstGeom>
          </p:spPr>
        </p:pic>
        <p:pic>
          <p:nvPicPr>
            <p:cNvPr id="11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BF4B1BE1-41FA-B44D-2675-B522B4C93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16003209" y="4977356"/>
              <a:ext cx="2941203" cy="533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C478E0E4-3227-FC27-1542-6593848793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122" y="4736845"/>
            <a:ext cx="3860923" cy="69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4607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대각선 방향 모서리 68">
            <a:extLst>
              <a:ext uri="{FF2B5EF4-FFF2-40B4-BE49-F238E27FC236}">
                <a16:creationId xmlns:a16="http://schemas.microsoft.com/office/drawing/2014/main" id="{24596F88-2EF7-16CA-A010-841CA96B3169}"/>
              </a:ext>
            </a:extLst>
          </p:cNvPr>
          <p:cNvSpPr/>
          <p:nvPr/>
        </p:nvSpPr>
        <p:spPr>
          <a:xfrm flipH="1">
            <a:off x="2759241" y="2681204"/>
            <a:ext cx="10098505" cy="9642609"/>
          </a:xfrm>
          <a:prstGeom prst="round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 시스템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sp>
        <p:nvSpPr>
          <p:cNvPr id="37" name="사각형: 둥근 모서리 56">
            <a:extLst>
              <a:ext uri="{FF2B5EF4-FFF2-40B4-BE49-F238E27FC236}">
                <a16:creationId xmlns:a16="http://schemas.microsoft.com/office/drawing/2014/main" id="{7E9F7493-B7F2-8480-0B37-882E33C96B91}"/>
              </a:ext>
            </a:extLst>
          </p:cNvPr>
          <p:cNvSpPr/>
          <p:nvPr/>
        </p:nvSpPr>
        <p:spPr>
          <a:xfrm>
            <a:off x="3185926" y="406520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43" name="사각형: 둥근 모서리 56">
            <a:extLst>
              <a:ext uri="{FF2B5EF4-FFF2-40B4-BE49-F238E27FC236}">
                <a16:creationId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4060027" y="4236408"/>
            <a:ext cx="7790530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활동 데이터 분석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선행 추가 가능한 핵심 유형 정리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수요처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요구사항 분석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9" name="사각형: 둥근 모서리 56">
            <a:extLst>
              <a:ext uri="{FF2B5EF4-FFF2-40B4-BE49-F238E27FC236}">
                <a16:creationId xmlns:a16="http://schemas.microsoft.com/office/drawing/2014/main" id="{1661579C-7DDE-D7F4-2B7E-76B4889076FC}"/>
              </a:ext>
            </a:extLst>
          </p:cNvPr>
          <p:cNvSpPr/>
          <p:nvPr/>
        </p:nvSpPr>
        <p:spPr>
          <a:xfrm>
            <a:off x="3099364" y="8818857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50" name="사각형: 둥근 모서리 56">
            <a:extLst>
              <a:ext uri="{FF2B5EF4-FFF2-40B4-BE49-F238E27FC236}">
                <a16:creationId xmlns:a16="http://schemas.microsoft.com/office/drawing/2014/main" id="{4C4B8EC8-7ACC-D44D-22CC-1F2CBA5A9D4A}"/>
              </a:ext>
            </a:extLst>
          </p:cNvPr>
          <p:cNvSpPr/>
          <p:nvPr/>
        </p:nvSpPr>
        <p:spPr>
          <a:xfrm>
            <a:off x="3105776" y="72343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A270D46-17BA-0A15-98E2-4B9B10424871}"/>
              </a:ext>
            </a:extLst>
          </p:cNvPr>
          <p:cNvSpPr/>
          <p:nvPr/>
        </p:nvSpPr>
        <p:spPr>
          <a:xfrm>
            <a:off x="3119401" y="564975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58" name="사각형: 둥근 모서리 56">
            <a:extLst>
              <a:ext uri="{FF2B5EF4-FFF2-40B4-BE49-F238E27FC236}">
                <a16:creationId xmlns:a16="http://schemas.microsoft.com/office/drawing/2014/main" id="{BA6EF9EA-41A4-E5BC-9314-FAD450A3EC6D}"/>
              </a:ext>
            </a:extLst>
          </p:cNvPr>
          <p:cNvSpPr/>
          <p:nvPr/>
        </p:nvSpPr>
        <p:spPr>
          <a:xfrm>
            <a:off x="3112188" y="104034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59" name="사각형: 둥근 모서리 56">
            <a:extLst>
              <a:ext uri="{FF2B5EF4-FFF2-40B4-BE49-F238E27FC236}">
                <a16:creationId xmlns:a16="http://schemas.microsoft.com/office/drawing/2014/main" id="{1674A325-D659-F4C3-A03E-90BD5C3A7C19}"/>
              </a:ext>
            </a:extLst>
          </p:cNvPr>
          <p:cNvSpPr/>
          <p:nvPr/>
        </p:nvSpPr>
        <p:spPr>
          <a:xfrm>
            <a:off x="4032816" y="5964246"/>
            <a:ext cx="8069981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 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설계 및 기획서 작성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시스템 설계 및 기획서 작성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0" name="사각형: 둥근 모서리 56">
            <a:extLst>
              <a:ext uri="{FF2B5EF4-FFF2-40B4-BE49-F238E27FC236}">
                <a16:creationId xmlns:a16="http://schemas.microsoft.com/office/drawing/2014/main" id="{B7EE23A0-2236-5EC1-2627-D98CC4BCD499}"/>
              </a:ext>
            </a:extLst>
          </p:cNvPr>
          <p:cNvSpPr/>
          <p:nvPr/>
        </p:nvSpPr>
        <p:spPr>
          <a:xfrm>
            <a:off x="4032817" y="7412565"/>
            <a:ext cx="8023094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구성을 위한 기초 데이터 설계 및 모델링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페이지 구성을 위한 데이터 설계 및 모델링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1" name="사각형: 둥근 모서리 56">
            <a:extLst>
              <a:ext uri="{FF2B5EF4-FFF2-40B4-BE49-F238E27FC236}">
                <a16:creationId xmlns:a16="http://schemas.microsoft.com/office/drawing/2014/main" id="{ED8D75AB-0285-EF2A-3AFE-2DA0801E4BF9}"/>
              </a:ext>
            </a:extLst>
          </p:cNvPr>
          <p:cNvSpPr/>
          <p:nvPr/>
        </p:nvSpPr>
        <p:spPr>
          <a:xfrm>
            <a:off x="4005619" y="8997108"/>
            <a:ext cx="6734499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핵심 유형 선 기능 구현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및 단위 테스트 진행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추가 유형 기능 구현 및 적용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2" name="사각형: 둥근 모서리 56">
            <a:extLst>
              <a:ext uri="{FF2B5EF4-FFF2-40B4-BE49-F238E27FC236}">
                <a16:creationId xmlns:a16="http://schemas.microsoft.com/office/drawing/2014/main" id="{05D11C3D-4609-9C8C-5744-0DDCCEC2EA6E}"/>
              </a:ext>
            </a:extLst>
          </p:cNvPr>
          <p:cNvSpPr/>
          <p:nvPr/>
        </p:nvSpPr>
        <p:spPr>
          <a:xfrm>
            <a:off x="4026414" y="10772737"/>
            <a:ext cx="8077832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유지보수를 위한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어드민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시스템 개발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0E48D723-B0BE-D05F-900E-BCB7D05513CC}"/>
              </a:ext>
            </a:extLst>
          </p:cNvPr>
          <p:cNvGrpSpPr/>
          <p:nvPr/>
        </p:nvGrpSpPr>
        <p:grpSpPr>
          <a:xfrm>
            <a:off x="3202905" y="5516074"/>
            <a:ext cx="9279381" cy="4713475"/>
            <a:chOff x="3147237" y="5982818"/>
            <a:chExt cx="7728132" cy="4713475"/>
          </a:xfrm>
        </p:grpSpPr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EFE48939-2C6A-45B0-3C6E-9DD1D8A49EB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FEBD6334-B1A4-CFBD-BBA3-7C1E66DF40F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BC9E58E1-B5EC-2DB6-1B6E-9BA6E806FD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579B66C5-B5D4-A4A5-CA25-E256BDA63DC7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316622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시스템</a:t>
            </a:r>
          </a:p>
        </p:txBody>
      </p:sp>
      <p:pic>
        <p:nvPicPr>
          <p:cNvPr id="3078" name="Picture 6" descr="Server Generic color fill icon">
            <a:extLst>
              <a:ext uri="{FF2B5EF4-FFF2-40B4-BE49-F238E27FC236}">
                <a16:creationId xmlns:a16="http://schemas.microsoft.com/office/drawing/2014/main" id="{7739B689-2ECC-B7F0-8AE5-149EC7FE9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300" y="3812221"/>
            <a:ext cx="1618486" cy="161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7B232A4-C6E5-2121-180D-47D60B54C133}"/>
              </a:ext>
            </a:extLst>
          </p:cNvPr>
          <p:cNvSpPr/>
          <p:nvPr/>
        </p:nvSpPr>
        <p:spPr>
          <a:xfrm>
            <a:off x="15256414" y="5393193"/>
            <a:ext cx="3104156" cy="467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Quest WAS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(Web Application Service)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EEA839A-5E47-94A3-3FD9-8E232245DF18}"/>
              </a:ext>
            </a:extLst>
          </p:cNvPr>
          <p:cNvGrpSpPr/>
          <p:nvPr/>
        </p:nvGrpSpPr>
        <p:grpSpPr>
          <a:xfrm>
            <a:off x="13720692" y="6364876"/>
            <a:ext cx="6068710" cy="3564809"/>
            <a:chOff x="15795781" y="5732864"/>
            <a:chExt cx="6068710" cy="3564809"/>
          </a:xfrm>
        </p:grpSpPr>
        <p:pic>
          <p:nvPicPr>
            <p:cNvPr id="5" name="그림 4" descr="직사각형, 사각형, 패턴, 라인이(가) 표시된 사진&#10;&#10;자동 생성된 설명">
              <a:extLst>
                <a:ext uri="{FF2B5EF4-FFF2-40B4-BE49-F238E27FC236}">
                  <a16:creationId xmlns:a16="http://schemas.microsoft.com/office/drawing/2014/main" id="{CC7E4D7D-8298-C693-C64C-E29AEE8F2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13" r="32528" b="66434"/>
            <a:stretch/>
          </p:blipFill>
          <p:spPr>
            <a:xfrm>
              <a:off x="18238956" y="5732864"/>
              <a:ext cx="1319017" cy="1219073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6804FE7-4D56-C677-35B6-6C5D739EC4F2}"/>
                </a:ext>
              </a:extLst>
            </p:cNvPr>
            <p:cNvSpPr/>
            <p:nvPr/>
          </p:nvSpPr>
          <p:spPr>
            <a:xfrm>
              <a:off x="17860258" y="6763418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QuestPage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pic>
          <p:nvPicPr>
            <p:cNvPr id="36" name="그림 35" descr="직사각형, 사각형, 패턴, 라인이(가) 표시된 사진&#10;&#10;자동 생성된 설명">
              <a:extLst>
                <a:ext uri="{FF2B5EF4-FFF2-40B4-BE49-F238E27FC236}">
                  <a16:creationId xmlns:a16="http://schemas.microsoft.com/office/drawing/2014/main" id="{DF70BA21-FEC3-742B-11B5-6758A9A09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13" r="32528" b="66434"/>
            <a:stretch/>
          </p:blipFill>
          <p:spPr>
            <a:xfrm>
              <a:off x="16174479" y="7773956"/>
              <a:ext cx="1319017" cy="1219073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5D299AB-42C1-72CF-8122-7A9E491E39DA}"/>
                </a:ext>
              </a:extLst>
            </p:cNvPr>
            <p:cNvSpPr/>
            <p:nvPr/>
          </p:nvSpPr>
          <p:spPr>
            <a:xfrm>
              <a:off x="15795781" y="8804510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QuestGroup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pic>
          <p:nvPicPr>
            <p:cNvPr id="41" name="그림 40" descr="직사각형, 사각형, 패턴, 라인이(가) 표시된 사진&#10;&#10;자동 생성된 설명">
              <a:extLst>
                <a:ext uri="{FF2B5EF4-FFF2-40B4-BE49-F238E27FC236}">
                  <a16:creationId xmlns:a16="http://schemas.microsoft.com/office/drawing/2014/main" id="{2CD64EE7-BFF7-F3BC-7D28-F1AA3D618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313" r="32528" b="66434"/>
            <a:stretch/>
          </p:blipFill>
          <p:spPr>
            <a:xfrm>
              <a:off x="20166777" y="7799571"/>
              <a:ext cx="1319017" cy="1219073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00C12FA-2720-239F-D481-CCA4FE579A2C}"/>
                </a:ext>
              </a:extLst>
            </p:cNvPr>
            <p:cNvSpPr/>
            <p:nvPr/>
          </p:nvSpPr>
          <p:spPr>
            <a:xfrm>
              <a:off x="19788079" y="8830125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QuestList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F8BEB5C7-56E6-47DD-E545-FA04523375FC}"/>
                </a:ext>
              </a:extLst>
            </p:cNvPr>
            <p:cNvCxnSpPr>
              <a:stCxn id="41" idx="1"/>
              <a:endCxn id="36" idx="3"/>
            </p:cNvCxnSpPr>
            <p:nvPr/>
          </p:nvCxnSpPr>
          <p:spPr>
            <a:xfrm flipH="1" flipV="1">
              <a:off x="17493496" y="8383493"/>
              <a:ext cx="2673281" cy="25615"/>
            </a:xfrm>
            <a:prstGeom prst="straightConnector1">
              <a:avLst/>
            </a:prstGeom>
            <a:ln w="635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C283746B-EE87-F6EF-82F3-7713A63BFE7C}"/>
                </a:ext>
              </a:extLst>
            </p:cNvPr>
            <p:cNvCxnSpPr>
              <a:cxnSpLocks/>
              <a:stCxn id="36" idx="0"/>
              <a:endCxn id="5" idx="1"/>
            </p:cNvCxnSpPr>
            <p:nvPr/>
          </p:nvCxnSpPr>
          <p:spPr>
            <a:xfrm flipV="1">
              <a:off x="16833988" y="6342401"/>
              <a:ext cx="1404968" cy="1431555"/>
            </a:xfrm>
            <a:prstGeom prst="straightConnector1">
              <a:avLst/>
            </a:prstGeom>
            <a:ln w="635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248871A-F8D1-58A4-A2EB-C2974571F605}"/>
              </a:ext>
            </a:extLst>
          </p:cNvPr>
          <p:cNvCxnSpPr>
            <a:cxnSpLocks/>
            <a:stCxn id="5" idx="0"/>
            <a:endCxn id="27" idx="2"/>
          </p:cNvCxnSpPr>
          <p:nvPr/>
        </p:nvCxnSpPr>
        <p:spPr>
          <a:xfrm flipH="1" flipV="1">
            <a:off x="16808492" y="5860741"/>
            <a:ext cx="14884" cy="504135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7F292E8-3048-3E8E-3244-69E7038705C3}"/>
              </a:ext>
            </a:extLst>
          </p:cNvPr>
          <p:cNvCxnSpPr>
            <a:cxnSpLocks/>
            <a:stCxn id="3078" idx="3"/>
          </p:cNvCxnSpPr>
          <p:nvPr/>
        </p:nvCxnSpPr>
        <p:spPr>
          <a:xfrm>
            <a:off x="17665786" y="4621464"/>
            <a:ext cx="3496043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Customers Icon #136989 - Free Icons Library">
            <a:extLst>
              <a:ext uri="{FF2B5EF4-FFF2-40B4-BE49-F238E27FC236}">
                <a16:creationId xmlns:a16="http://schemas.microsoft.com/office/drawing/2014/main" id="{B3A0828E-4455-62FC-9C93-EE78528AB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8189" y="3746025"/>
            <a:ext cx="1964481" cy="19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8D021A22-6A70-6C4C-75A3-FD9B07DBB97A}"/>
              </a:ext>
            </a:extLst>
          </p:cNvPr>
          <p:cNvSpPr/>
          <p:nvPr/>
        </p:nvSpPr>
        <p:spPr>
          <a:xfrm>
            <a:off x="18360570" y="4087993"/>
            <a:ext cx="1964481" cy="530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8" y="1718865"/>
            <a:ext cx="2074759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앱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로그인 사용자 증가 및 관광지 방문 유도를 위한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웹 기반 임무 및 보상 제공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시스템</a:t>
            </a:r>
          </a:p>
        </p:txBody>
      </p:sp>
      <p:grpSp>
        <p:nvGrpSpPr>
          <p:cNvPr id="391" name="그룹 390">
            <a:extLst>
              <a:ext uri="{FF2B5EF4-FFF2-40B4-BE49-F238E27FC236}">
                <a16:creationId xmlns:a16="http://schemas.microsoft.com/office/drawing/2014/main" id="{76DCD579-BFBE-7C31-53C7-FCA2A178AB42}"/>
              </a:ext>
            </a:extLst>
          </p:cNvPr>
          <p:cNvGrpSpPr/>
          <p:nvPr/>
        </p:nvGrpSpPr>
        <p:grpSpPr>
          <a:xfrm>
            <a:off x="2772589" y="3050203"/>
            <a:ext cx="5882789" cy="10665797"/>
            <a:chOff x="607162" y="1631289"/>
            <a:chExt cx="2618842" cy="4747854"/>
          </a:xfrm>
        </p:grpSpPr>
        <p:pic>
          <p:nvPicPr>
            <p:cNvPr id="397" name="그림 396">
              <a:extLst>
                <a:ext uri="{FF2B5EF4-FFF2-40B4-BE49-F238E27FC236}">
                  <a16:creationId xmlns:a16="http://schemas.microsoft.com/office/drawing/2014/main" id="{B047E7CC-DFF0-9115-735B-63A0F87EF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933" y="1857062"/>
              <a:ext cx="1979892" cy="4288090"/>
            </a:xfrm>
            <a:prstGeom prst="rect">
              <a:avLst/>
            </a:prstGeom>
          </p:spPr>
        </p:pic>
        <p:pic>
          <p:nvPicPr>
            <p:cNvPr id="398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821F1711-27CD-9B64-B842-F7D52E3D5B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607162" y="1631289"/>
              <a:ext cx="2618842" cy="474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2" name="사각형: 둥근 모서리 11">
            <a:extLst>
              <a:ext uri="{FF2B5EF4-FFF2-40B4-BE49-F238E27FC236}">
                <a16:creationId xmlns:a16="http://schemas.microsoft.com/office/drawing/2014/main" id="{E58526B0-7B95-75E0-E767-42783D6D03BA}"/>
              </a:ext>
            </a:extLst>
          </p:cNvPr>
          <p:cNvSpPr/>
          <p:nvPr/>
        </p:nvSpPr>
        <p:spPr>
          <a:xfrm>
            <a:off x="3505540" y="3522431"/>
            <a:ext cx="4407641" cy="9700153"/>
          </a:xfrm>
          <a:prstGeom prst="roundRect">
            <a:avLst>
              <a:gd name="adj" fmla="val 81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393" name="그룹 392">
            <a:extLst>
              <a:ext uri="{FF2B5EF4-FFF2-40B4-BE49-F238E27FC236}">
                <a16:creationId xmlns:a16="http://schemas.microsoft.com/office/drawing/2014/main" id="{928DF8A3-F935-A1CA-EB3D-78FC911E1D8A}"/>
              </a:ext>
            </a:extLst>
          </p:cNvPr>
          <p:cNvGrpSpPr/>
          <p:nvPr/>
        </p:nvGrpSpPr>
        <p:grpSpPr>
          <a:xfrm>
            <a:off x="7026891" y="5439637"/>
            <a:ext cx="821618" cy="821660"/>
            <a:chOff x="4669790" y="3892551"/>
            <a:chExt cx="1181099" cy="1181099"/>
          </a:xfrm>
        </p:grpSpPr>
        <p:sp>
          <p:nvSpPr>
            <p:cNvPr id="395" name="타원 394">
              <a:extLst>
                <a:ext uri="{FF2B5EF4-FFF2-40B4-BE49-F238E27FC236}">
                  <a16:creationId xmlns:a16="http://schemas.microsoft.com/office/drawing/2014/main" id="{90D90EF6-3876-C3F2-FD00-5E0A9BE82E92}"/>
                </a:ext>
              </a:extLst>
            </p:cNvPr>
            <p:cNvSpPr/>
            <p:nvPr/>
          </p:nvSpPr>
          <p:spPr>
            <a:xfrm>
              <a:off x="4669790" y="3892551"/>
              <a:ext cx="1181099" cy="1181099"/>
            </a:xfrm>
            <a:prstGeom prst="ellipse">
              <a:avLst/>
            </a:prstGeom>
            <a:solidFill>
              <a:schemeClr val="tx1"/>
            </a:solidFill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96" name="Picture 4">
              <a:extLst>
                <a:ext uri="{FF2B5EF4-FFF2-40B4-BE49-F238E27FC236}">
                  <a16:creationId xmlns:a16="http://schemas.microsoft.com/office/drawing/2014/main" id="{127C0BF5-32A7-437C-73E8-4D76EC8F5E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665" b="89963" l="9414" r="91119">
                          <a14:foregroundMark x1="9591" y1="27138" x2="9591" y2="27138"/>
                          <a14:foregroundMark x1="91119" y1="27695" x2="91119" y2="276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3" t="16146" r="5673" b="10853"/>
            <a:stretch/>
          </p:blipFill>
          <p:spPr bwMode="auto">
            <a:xfrm>
              <a:off x="4802432" y="4133266"/>
              <a:ext cx="868905" cy="68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4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044FAB32-25C8-2E2A-4558-35D2336B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815" y="5768301"/>
            <a:ext cx="2753819" cy="27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7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9377E0FE-DF6E-842A-0A96-2BFD42663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8551421" y="7831457"/>
            <a:ext cx="1868996" cy="6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182A021-A805-C432-5520-C6DB2D773534}"/>
              </a:ext>
            </a:extLst>
          </p:cNvPr>
          <p:cNvGrpSpPr/>
          <p:nvPr/>
        </p:nvGrpSpPr>
        <p:grpSpPr>
          <a:xfrm>
            <a:off x="10481852" y="3037263"/>
            <a:ext cx="5934711" cy="10759389"/>
            <a:chOff x="5241288" y="3037263"/>
            <a:chExt cx="5934711" cy="10759389"/>
          </a:xfrm>
        </p:grpSpPr>
        <p:pic>
          <p:nvPicPr>
            <p:cNvPr id="10" name="그림 9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D4A3C33D-21A0-75F1-72E0-5EEC74EF9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469" y="3557921"/>
              <a:ext cx="4556360" cy="9805881"/>
            </a:xfrm>
            <a:prstGeom prst="rect">
              <a:avLst/>
            </a:prstGeom>
          </p:spPr>
        </p:pic>
        <p:pic>
          <p:nvPicPr>
            <p:cNvPr id="11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29B01435-E5FB-7486-85F8-D49C5E66BE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5241288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2FBC2D7E-AB09-32E1-8A04-C592BDF1C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16133321" y="7831457"/>
            <a:ext cx="1868996" cy="6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 descr="텍스트, 스크린샷, 인간의 얼굴, 폰트이(가) 표시된 사진&#10;&#10;자동 생성된 설명">
            <a:extLst>
              <a:ext uri="{FF2B5EF4-FFF2-40B4-BE49-F238E27FC236}">
                <a16:creationId xmlns:a16="http://schemas.microsoft.com/office/drawing/2014/main" id="{BBD3D177-E127-B46A-EBFD-077D9DF05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402" y="3557921"/>
            <a:ext cx="4463515" cy="9632447"/>
          </a:xfrm>
          <a:prstGeom prst="rect">
            <a:avLst/>
          </a:prstGeom>
        </p:spPr>
      </p:pic>
      <p:pic>
        <p:nvPicPr>
          <p:cNvPr id="17" name="Picture 2" descr="현실적인 스마트폰 목업 | 프리미엄 벡터">
            <a:extLst>
              <a:ext uri="{FF2B5EF4-FFF2-40B4-BE49-F238E27FC236}">
                <a16:creationId xmlns:a16="http://schemas.microsoft.com/office/drawing/2014/main" id="{C9768BE3-6C00-DEA9-1FF5-ACA4A621D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53" t="9668" r="27753" b="9668"/>
          <a:stretch/>
        </p:blipFill>
        <p:spPr bwMode="auto">
          <a:xfrm>
            <a:off x="18070123" y="3037262"/>
            <a:ext cx="5934711" cy="1075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60BE0049-F096-AB70-9820-05685C57E544}"/>
              </a:ext>
            </a:extLst>
          </p:cNvPr>
          <p:cNvSpPr/>
          <p:nvPr/>
        </p:nvSpPr>
        <p:spPr>
          <a:xfrm>
            <a:off x="18127000" y="8467724"/>
            <a:ext cx="117475" cy="1174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8" y="1718865"/>
            <a:ext cx="2074759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모바일과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PC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기존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서비스에 통합되어 구동하는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멀티 플랫폼 서비스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제공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82A021-A805-C432-5520-C6DB2D773534}"/>
              </a:ext>
            </a:extLst>
          </p:cNvPr>
          <p:cNvGrpSpPr/>
          <p:nvPr/>
        </p:nvGrpSpPr>
        <p:grpSpPr>
          <a:xfrm>
            <a:off x="5471702" y="3000538"/>
            <a:ext cx="5588183" cy="10131148"/>
            <a:chOff x="5241288" y="3037263"/>
            <a:chExt cx="5934711" cy="10759389"/>
          </a:xfrm>
        </p:grpSpPr>
        <p:pic>
          <p:nvPicPr>
            <p:cNvPr id="10" name="그림 9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D4A3C33D-21A0-75F1-72E0-5EEC74EF9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469" y="3557921"/>
              <a:ext cx="4556360" cy="9805881"/>
            </a:xfrm>
            <a:prstGeom prst="rect">
              <a:avLst/>
            </a:prstGeom>
          </p:spPr>
        </p:pic>
        <p:pic>
          <p:nvPicPr>
            <p:cNvPr id="11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29B01435-E5FB-7486-85F8-D49C5E66BEA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5241288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그림 22" descr="텍스트, 스크린샷, 소프트웨어, 운영 체제이(가) 표시된 사진&#10;&#10;자동 생성된 설명">
            <a:extLst>
              <a:ext uri="{FF2B5EF4-FFF2-40B4-BE49-F238E27FC236}">
                <a16:creationId xmlns:a16="http://schemas.microsoft.com/office/drawing/2014/main" id="{443384FC-CF4A-1C00-091D-7DB53D8382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873" y="4621301"/>
            <a:ext cx="10119458" cy="720166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136837-1275-9640-81E4-D0400A014B5C}"/>
              </a:ext>
            </a:extLst>
          </p:cNvPr>
          <p:cNvSpPr/>
          <p:nvPr/>
        </p:nvSpPr>
        <p:spPr>
          <a:xfrm>
            <a:off x="6591300" y="13011150"/>
            <a:ext cx="34099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모바일 환경 예시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C05F793-23A1-FDC3-468B-8A913E61644D}"/>
              </a:ext>
            </a:extLst>
          </p:cNvPr>
          <p:cNvSpPr/>
          <p:nvPr/>
        </p:nvSpPr>
        <p:spPr>
          <a:xfrm>
            <a:off x="15164627" y="11844735"/>
            <a:ext cx="340995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PC</a:t>
            </a:r>
            <a:r>
              <a:rPr lang="ko-KR" altLang="en-US" sz="2400" b="1" dirty="0">
                <a:solidFill>
                  <a:schemeClr val="tx1"/>
                </a:solidFill>
              </a:rPr>
              <a:t> 환경 예시</a:t>
            </a:r>
          </a:p>
        </p:txBody>
      </p:sp>
    </p:spTree>
    <p:extLst>
      <p:ext uri="{BB962C8B-B14F-4D97-AF65-F5344CB8AC3E}">
        <p14:creationId xmlns:p14="http://schemas.microsoft.com/office/powerpoint/2010/main" val="1802385871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929563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스페셜</a:t>
            </a:r>
            <a:r>
              <a:rPr lang="en-US" altLang="ko-KR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,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한정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2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종류 유형으로 구분하여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다양한 사용자 환경에 맞는 퀘스트 제공</a:t>
            </a:r>
            <a:endParaRPr lang="ko-KR" altLang="en-US" sz="4400" spc="-150" dirty="0">
              <a:solidFill>
                <a:srgbClr val="3366FF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9" name="사각형: 둥근 모서리 2">
            <a:extLst>
              <a:ext uri="{FF2B5EF4-FFF2-40B4-BE49-F238E27FC236}">
                <a16:creationId xmlns:a16="http://schemas.microsoft.com/office/drawing/2014/main" id="{17438EE8-CA0E-1EDF-1E56-7B1FBF50AC35}"/>
              </a:ext>
            </a:extLst>
          </p:cNvPr>
          <p:cNvSpPr/>
          <p:nvPr/>
        </p:nvSpPr>
        <p:spPr>
          <a:xfrm>
            <a:off x="6354052" y="4061861"/>
            <a:ext cx="6524491" cy="8889029"/>
          </a:xfrm>
          <a:prstGeom prst="roundRect">
            <a:avLst>
              <a:gd name="adj" fmla="val 5346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id="{93DA4AE7-7D68-A7AF-6C96-620C9AF97B3E}"/>
              </a:ext>
            </a:extLst>
          </p:cNvPr>
          <p:cNvSpPr/>
          <p:nvPr/>
        </p:nvSpPr>
        <p:spPr>
          <a:xfrm>
            <a:off x="14342972" y="4061861"/>
            <a:ext cx="6524491" cy="8889029"/>
          </a:xfrm>
          <a:prstGeom prst="roundRect">
            <a:avLst>
              <a:gd name="adj" fmla="val 5346"/>
            </a:avLst>
          </a:prstGeom>
          <a:solidFill>
            <a:schemeClr val="bg1"/>
          </a:solidFill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E3FE9C-AC40-C8DF-C6E5-1518981DB63B}"/>
              </a:ext>
            </a:extLst>
          </p:cNvPr>
          <p:cNvSpPr/>
          <p:nvPr/>
        </p:nvSpPr>
        <p:spPr>
          <a:xfrm>
            <a:off x="7691629" y="3689790"/>
            <a:ext cx="3795257" cy="771196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>
                <a:latin typeface="KoPub돋움체 Bold" pitchFamily="18" charset="-127"/>
                <a:ea typeface="KoPub돋움체 Bold" pitchFamily="18" charset="-127"/>
              </a:rPr>
              <a:t>스페셜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A56525-5ACE-C802-0EDF-641E13C0FAEA}"/>
              </a:ext>
            </a:extLst>
          </p:cNvPr>
          <p:cNvSpPr/>
          <p:nvPr/>
        </p:nvSpPr>
        <p:spPr>
          <a:xfrm>
            <a:off x="15707591" y="3689788"/>
            <a:ext cx="3795257" cy="771196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>
                <a:latin typeface="KoPub돋움체 Bold" pitchFamily="18" charset="-127"/>
                <a:ea typeface="KoPub돋움체 Bold" pitchFamily="18" charset="-127"/>
              </a:rPr>
              <a:t>한정</a:t>
            </a:r>
          </a:p>
        </p:txBody>
      </p:sp>
      <p:pic>
        <p:nvPicPr>
          <p:cNvPr id="15" name="Picture 2" descr="Day And Night icon PNG and SVG Vector Free Download">
            <a:extLst>
              <a:ext uri="{FF2B5EF4-FFF2-40B4-BE49-F238E27FC236}">
                <a16:creationId xmlns:a16="http://schemas.microsoft.com/office/drawing/2014/main" id="{3F714F71-D5B8-1977-CC11-B5399EEC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2458" y="6388972"/>
            <a:ext cx="2108852" cy="208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232A8783-2B78-B610-BFA3-2B2989DF9A33}"/>
              </a:ext>
            </a:extLst>
          </p:cNvPr>
          <p:cNvSpPr/>
          <p:nvPr/>
        </p:nvSpPr>
        <p:spPr>
          <a:xfrm rot="5400000">
            <a:off x="9694655" y="7128767"/>
            <a:ext cx="690557" cy="6028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3FE8E6-DBA4-94FF-9865-A93234E7D2B6}"/>
              </a:ext>
            </a:extLst>
          </p:cNvPr>
          <p:cNvSpPr/>
          <p:nvPr/>
        </p:nvSpPr>
        <p:spPr>
          <a:xfrm>
            <a:off x="6386110" y="10420832"/>
            <a:ext cx="6389658" cy="221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언제 어디서나 사용자가 원할 때 </a:t>
            </a:r>
            <a:r>
              <a: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수행 가능</a:t>
            </a:r>
            <a:endParaRPr lang="en-US" altLang="ko-KR" sz="2400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연계 퀘스트 형태로 등급이 상승할 </a:t>
            </a:r>
            <a:r>
              <a: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수 있음</a:t>
            </a:r>
            <a:endParaRPr lang="en-US" altLang="ko-KR" sz="2400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A05C62-3FBD-7DC1-3985-8A3DADF6C207}"/>
              </a:ext>
            </a:extLst>
          </p:cNvPr>
          <p:cNvSpPr/>
          <p:nvPr/>
        </p:nvSpPr>
        <p:spPr>
          <a:xfrm>
            <a:off x="14409314" y="10412190"/>
            <a:ext cx="6389658" cy="2218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특정 기간내 수행 가능한 퀘스트로</a:t>
            </a:r>
            <a:r>
              <a: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 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반복을 전제로 제작</a:t>
            </a:r>
            <a:endParaRPr lang="en-US" altLang="ko-KR" sz="2400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일일</a:t>
            </a:r>
            <a:r>
              <a: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주간</a:t>
            </a:r>
            <a:r>
              <a: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월간 등 기간별 분류 제공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A3FF108B-36EC-71A9-C5A4-C9A613DA9F11}"/>
              </a:ext>
            </a:extLst>
          </p:cNvPr>
          <p:cNvSpPr/>
          <p:nvPr/>
        </p:nvSpPr>
        <p:spPr>
          <a:xfrm rot="5400000">
            <a:off x="17653711" y="7038280"/>
            <a:ext cx="690557" cy="6028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BC7C0A9-FE5B-66B5-78AE-A9CB84CAC4E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392983" y="6294936"/>
            <a:ext cx="2190098" cy="208954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99363141-936C-138C-39B1-1EA4378505B2}"/>
              </a:ext>
            </a:extLst>
          </p:cNvPr>
          <p:cNvGrpSpPr/>
          <p:nvPr/>
        </p:nvGrpSpPr>
        <p:grpSpPr>
          <a:xfrm>
            <a:off x="6489678" y="4518906"/>
            <a:ext cx="3255645" cy="5902351"/>
            <a:chOff x="5241288" y="3037263"/>
            <a:chExt cx="5934711" cy="10759389"/>
          </a:xfrm>
        </p:grpSpPr>
        <p:pic>
          <p:nvPicPr>
            <p:cNvPr id="5" name="그림 4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58117795-2B38-E05B-1DFC-A28322490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469" y="3557921"/>
              <a:ext cx="4556360" cy="9805881"/>
            </a:xfrm>
            <a:prstGeom prst="rect">
              <a:avLst/>
            </a:prstGeom>
          </p:spPr>
        </p:pic>
        <p:pic>
          <p:nvPicPr>
            <p:cNvPr id="31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192F4193-2F9E-BF75-60AF-BD4B4DE007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5241288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544BE1C-78B9-1F59-E908-01A03CAEDA0F}"/>
              </a:ext>
            </a:extLst>
          </p:cNvPr>
          <p:cNvGrpSpPr/>
          <p:nvPr/>
        </p:nvGrpSpPr>
        <p:grpSpPr>
          <a:xfrm>
            <a:off x="14353469" y="4460984"/>
            <a:ext cx="3311444" cy="6003816"/>
            <a:chOff x="1315758" y="3998582"/>
            <a:chExt cx="3974763" cy="7206448"/>
          </a:xfrm>
        </p:grpSpPr>
        <p:pic>
          <p:nvPicPr>
            <p:cNvPr id="33" name="그림 32" descr="텍스트, 스크린샷, 웹 페이지, 웹사이트이(가) 표시된 사진&#10;&#10;자동 생성된 설명">
              <a:extLst>
                <a:ext uri="{FF2B5EF4-FFF2-40B4-BE49-F238E27FC236}">
                  <a16:creationId xmlns:a16="http://schemas.microsoft.com/office/drawing/2014/main" id="{C37741A2-3125-8F01-B85E-DD14D0B93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1460" y="4338021"/>
              <a:ext cx="3000924" cy="6470136"/>
            </a:xfrm>
            <a:prstGeom prst="rect">
              <a:avLst/>
            </a:prstGeom>
          </p:spPr>
        </p:pic>
        <p:pic>
          <p:nvPicPr>
            <p:cNvPr id="34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D7D5FEAC-1C3D-91A0-C99D-3AF729BEF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1315758" y="3998582"/>
              <a:ext cx="3974763" cy="7206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742653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수행 결과로 지급되는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과시형 보상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으로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배지도감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에서 확인 가능</a:t>
            </a:r>
          </a:p>
        </p:txBody>
      </p:sp>
      <p:grpSp>
        <p:nvGrpSpPr>
          <p:cNvPr id="651" name="그룹 650">
            <a:extLst>
              <a:ext uri="{FF2B5EF4-FFF2-40B4-BE49-F238E27FC236}">
                <a16:creationId xmlns:a16="http://schemas.microsoft.com/office/drawing/2014/main" id="{08B841FD-95FA-8463-6829-693901F019E9}"/>
              </a:ext>
            </a:extLst>
          </p:cNvPr>
          <p:cNvGrpSpPr/>
          <p:nvPr/>
        </p:nvGrpSpPr>
        <p:grpSpPr>
          <a:xfrm>
            <a:off x="8712540" y="3050203"/>
            <a:ext cx="5882789" cy="10665797"/>
            <a:chOff x="607162" y="1631289"/>
            <a:chExt cx="2618842" cy="4747854"/>
          </a:xfrm>
        </p:grpSpPr>
        <p:pic>
          <p:nvPicPr>
            <p:cNvPr id="652" name="그림 651">
              <a:extLst>
                <a:ext uri="{FF2B5EF4-FFF2-40B4-BE49-F238E27FC236}">
                  <a16:creationId xmlns:a16="http://schemas.microsoft.com/office/drawing/2014/main" id="{8001657D-834C-59A3-B373-12E60FDAC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933" y="1857062"/>
              <a:ext cx="1979892" cy="4288090"/>
            </a:xfrm>
            <a:prstGeom prst="rect">
              <a:avLst/>
            </a:prstGeom>
          </p:spPr>
        </p:pic>
        <p:pic>
          <p:nvPicPr>
            <p:cNvPr id="653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B6369807-3AA5-4C76-22E2-EE522AB053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607162" y="1631289"/>
              <a:ext cx="2618842" cy="47478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4" name="사각형: 둥근 모서리 20">
            <a:extLst>
              <a:ext uri="{FF2B5EF4-FFF2-40B4-BE49-F238E27FC236}">
                <a16:creationId xmlns:a16="http://schemas.microsoft.com/office/drawing/2014/main" id="{3C20C0C4-BD73-9B9C-9E3A-54A697279376}"/>
              </a:ext>
            </a:extLst>
          </p:cNvPr>
          <p:cNvSpPr/>
          <p:nvPr/>
        </p:nvSpPr>
        <p:spPr>
          <a:xfrm>
            <a:off x="9445492" y="3522430"/>
            <a:ext cx="4407641" cy="9700153"/>
          </a:xfrm>
          <a:prstGeom prst="roundRect">
            <a:avLst>
              <a:gd name="adj" fmla="val 81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82031" y="4002931"/>
            <a:ext cx="4633778" cy="859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55" name="그룹 654">
            <a:extLst>
              <a:ext uri="{FF2B5EF4-FFF2-40B4-BE49-F238E27FC236}">
                <a16:creationId xmlns:a16="http://schemas.microsoft.com/office/drawing/2014/main" id="{F7D2FBB5-80D1-F2B5-A931-8AD110A07884}"/>
              </a:ext>
            </a:extLst>
          </p:cNvPr>
          <p:cNvGrpSpPr/>
          <p:nvPr/>
        </p:nvGrpSpPr>
        <p:grpSpPr>
          <a:xfrm>
            <a:off x="14579388" y="3420315"/>
            <a:ext cx="9120367" cy="2695251"/>
            <a:chOff x="3218241" y="1638807"/>
            <a:chExt cx="4901987" cy="1347470"/>
          </a:xfrm>
        </p:grpSpPr>
        <p:pic>
          <p:nvPicPr>
            <p:cNvPr id="656" name="그림 655">
              <a:extLst>
                <a:ext uri="{FF2B5EF4-FFF2-40B4-BE49-F238E27FC236}">
                  <a16:creationId xmlns:a16="http://schemas.microsoft.com/office/drawing/2014/main" id="{52D81CD1-D819-6D4D-0C3F-39F5C3DB5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1960" r="16676" b="27596"/>
            <a:stretch/>
          </p:blipFill>
          <p:spPr>
            <a:xfrm>
              <a:off x="3218241" y="1638807"/>
              <a:ext cx="4901987" cy="1155193"/>
            </a:xfrm>
            <a:prstGeom prst="rect">
              <a:avLst/>
            </a:prstGeom>
          </p:spPr>
        </p:pic>
        <p:grpSp>
          <p:nvGrpSpPr>
            <p:cNvPr id="657" name="그룹 656">
              <a:extLst>
                <a:ext uri="{FF2B5EF4-FFF2-40B4-BE49-F238E27FC236}">
                  <a16:creationId xmlns:a16="http://schemas.microsoft.com/office/drawing/2014/main" id="{B883C91B-3030-4149-C012-15FB216D9BF2}"/>
                </a:ext>
              </a:extLst>
            </p:cNvPr>
            <p:cNvGrpSpPr/>
            <p:nvPr/>
          </p:nvGrpSpPr>
          <p:grpSpPr>
            <a:xfrm>
              <a:off x="5165801" y="2176603"/>
              <a:ext cx="350734" cy="181658"/>
              <a:chOff x="5757023" y="2168642"/>
              <a:chExt cx="445640" cy="230811"/>
            </a:xfrm>
          </p:grpSpPr>
          <p:pic>
            <p:nvPicPr>
              <p:cNvPr id="664" name="Picture 22">
                <a:extLst>
                  <a:ext uri="{FF2B5EF4-FFF2-40B4-BE49-F238E27FC236}">
                    <a16:creationId xmlns:a16="http://schemas.microsoft.com/office/drawing/2014/main" id="{BFEDC7FC-6D06-A043-6918-50371D658C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5757023" y="2168642"/>
                <a:ext cx="239730" cy="22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5" name="Picture 22">
                <a:extLst>
                  <a:ext uri="{FF2B5EF4-FFF2-40B4-BE49-F238E27FC236}">
                    <a16:creationId xmlns:a16="http://schemas.microsoft.com/office/drawing/2014/main" id="{A58C9F5D-B118-2489-4429-0DA9B80B0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967823" y="2174666"/>
                <a:ext cx="234840" cy="224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58" name="그룹 657">
              <a:extLst>
                <a:ext uri="{FF2B5EF4-FFF2-40B4-BE49-F238E27FC236}">
                  <a16:creationId xmlns:a16="http://schemas.microsoft.com/office/drawing/2014/main" id="{5F55F47B-D0EE-839D-CCB0-150F387B18D3}"/>
                </a:ext>
              </a:extLst>
            </p:cNvPr>
            <p:cNvGrpSpPr/>
            <p:nvPr/>
          </p:nvGrpSpPr>
          <p:grpSpPr>
            <a:xfrm>
              <a:off x="3378189" y="1875423"/>
              <a:ext cx="533400" cy="555292"/>
              <a:chOff x="6922723" y="3070378"/>
              <a:chExt cx="533400" cy="555292"/>
            </a:xfrm>
          </p:grpSpPr>
          <p:pic>
            <p:nvPicPr>
              <p:cNvPr id="662" name="Picture 20" descr="Image Generation AI] CG Avatar Replacement using Stable Diffusion –  OpenFashion">
                <a:extLst>
                  <a:ext uri="{FF2B5EF4-FFF2-40B4-BE49-F238E27FC236}">
                    <a16:creationId xmlns:a16="http://schemas.microsoft.com/office/drawing/2014/main" id="{2A601229-267F-AA45-70D0-6244FB142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697" b="94697" l="61667" r="87222">
                            <a14:foregroundMark x1="71852" y1="55758" x2="71852" y2="55758"/>
                            <a14:foregroundMark x1="69722" y1="56364" x2="69722" y2="56364"/>
                            <a14:foregroundMark x1="68333" y1="56061" x2="68333" y2="56061"/>
                            <a14:foregroundMark x1="72130" y1="34848" x2="72130" y2="34848"/>
                            <a14:foregroundMark x1="61759" y1="88485" x2="61759" y2="88485"/>
                            <a14:foregroundMark x1="86574" y1="90758" x2="86574" y2="90758"/>
                            <a14:foregroundMark x1="86852" y1="94848" x2="86852" y2="94848"/>
                            <a14:foregroundMark x1="87222" y1="93485" x2="87222" y2="93485"/>
                            <a14:foregroundMark x1="74722" y1="75606" x2="74722" y2="75606"/>
                            <a14:foregroundMark x1="75556" y1="74394" x2="75556" y2="743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255" t="4517" r="11657" b="42421"/>
              <a:stretch/>
            </p:blipFill>
            <p:spPr bwMode="auto">
              <a:xfrm>
                <a:off x="6985876" y="3070378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3" name="타원 662">
                <a:extLst>
                  <a:ext uri="{FF2B5EF4-FFF2-40B4-BE49-F238E27FC236}">
                    <a16:creationId xmlns:a16="http://schemas.microsoft.com/office/drawing/2014/main" id="{49FD254A-603E-314A-3EE9-B48FF2AE45D5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659" name="사각형: 둥근 모서리 56">
              <a:extLst>
                <a:ext uri="{FF2B5EF4-FFF2-40B4-BE49-F238E27FC236}">
                  <a16:creationId xmlns:a16="http://schemas.microsoft.com/office/drawing/2014/main" id="{420401C8-241C-82E9-C792-2622D5BC39D1}"/>
                </a:ext>
              </a:extLst>
            </p:cNvPr>
            <p:cNvSpPr/>
            <p:nvPr/>
          </p:nvSpPr>
          <p:spPr>
            <a:xfrm>
              <a:off x="3340290" y="1676241"/>
              <a:ext cx="4779938" cy="1073309"/>
            </a:xfrm>
            <a:prstGeom prst="roundRect">
              <a:avLst>
                <a:gd name="adj" fmla="val 10159"/>
              </a:avLst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:a16="http://schemas.microsoft.com/office/drawing/2014/main" id="{FD6C315A-D134-DC50-1820-8665BBD5654C}"/>
                </a:ext>
              </a:extLst>
            </p:cNvPr>
            <p:cNvSpPr/>
            <p:nvPr/>
          </p:nvSpPr>
          <p:spPr>
            <a:xfrm>
              <a:off x="3770478" y="2749550"/>
              <a:ext cx="4013200" cy="2367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chemeClr val="tx1"/>
                  </a:solidFill>
                </a:rPr>
                <a:t>여행톡과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 같은 사용자 정보 출력 영역에 출력하여 과시 유도</a:t>
              </a:r>
            </a:p>
          </p:txBody>
        </p:sp>
        <p:sp>
          <p:nvSpPr>
            <p:cNvPr id="661" name="화살표: 아래쪽 8278">
              <a:extLst>
                <a:ext uri="{FF2B5EF4-FFF2-40B4-BE49-F238E27FC236}">
                  <a16:creationId xmlns:a16="http://schemas.microsoft.com/office/drawing/2014/main" id="{13BD9026-FADA-65AE-564D-8A2E2EC65C33}"/>
                </a:ext>
              </a:extLst>
            </p:cNvPr>
            <p:cNvSpPr/>
            <p:nvPr/>
          </p:nvSpPr>
          <p:spPr>
            <a:xfrm rot="10800000">
              <a:off x="5233872" y="2384234"/>
              <a:ext cx="215563" cy="23430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66" name="그룹 665">
            <a:extLst>
              <a:ext uri="{FF2B5EF4-FFF2-40B4-BE49-F238E27FC236}">
                <a16:creationId xmlns:a16="http://schemas.microsoft.com/office/drawing/2014/main" id="{130348A9-C992-689D-40F3-1E91C07056F2}"/>
              </a:ext>
            </a:extLst>
          </p:cNvPr>
          <p:cNvGrpSpPr/>
          <p:nvPr/>
        </p:nvGrpSpPr>
        <p:grpSpPr>
          <a:xfrm>
            <a:off x="16816006" y="6807172"/>
            <a:ext cx="4300036" cy="5438766"/>
            <a:chOff x="5353801" y="3373120"/>
            <a:chExt cx="2149878" cy="2719068"/>
          </a:xfrm>
        </p:grpSpPr>
        <p:sp>
          <p:nvSpPr>
            <p:cNvPr id="668" name="사각형: 둥근 모서리 8280">
              <a:extLst>
                <a:ext uri="{FF2B5EF4-FFF2-40B4-BE49-F238E27FC236}">
                  <a16:creationId xmlns:a16="http://schemas.microsoft.com/office/drawing/2014/main" id="{97557B2E-99D4-F465-7E01-00E43FB2B8AF}"/>
                </a:ext>
              </a:extLst>
            </p:cNvPr>
            <p:cNvSpPr/>
            <p:nvPr/>
          </p:nvSpPr>
          <p:spPr>
            <a:xfrm>
              <a:off x="5354320" y="3373120"/>
              <a:ext cx="2148840" cy="2458212"/>
            </a:xfrm>
            <a:prstGeom prst="roundRect">
              <a:avLst>
                <a:gd name="adj" fmla="val 52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:a16="http://schemas.microsoft.com/office/drawing/2014/main" id="{4AEF24F8-154F-C288-EC9B-35653A87848B}"/>
                </a:ext>
              </a:extLst>
            </p:cNvPr>
            <p:cNvSpPr/>
            <p:nvPr/>
          </p:nvSpPr>
          <p:spPr>
            <a:xfrm>
              <a:off x="5364379" y="3595101"/>
              <a:ext cx="2139300" cy="2349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/>
                <a:t>여행의 시작</a:t>
              </a: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:a16="http://schemas.microsoft.com/office/drawing/2014/main" id="{9910D39D-3A7E-9406-E8BF-19285D809499}"/>
                </a:ext>
              </a:extLst>
            </p:cNvPr>
            <p:cNvSpPr/>
            <p:nvPr/>
          </p:nvSpPr>
          <p:spPr>
            <a:xfrm>
              <a:off x="5353801" y="4770120"/>
              <a:ext cx="2139300" cy="497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schemeClr val="tx1"/>
                  </a:solidFill>
                </a:rPr>
                <a:t>획득여부</a:t>
              </a:r>
              <a:r>
                <a:rPr lang="en-US" altLang="ko-KR" sz="18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800" dirty="0">
                  <a:solidFill>
                    <a:schemeClr val="tx1"/>
                  </a:solidFill>
                </a:rPr>
                <a:t>획득</a:t>
              </a:r>
              <a:endParaRPr lang="en-US" altLang="ko-KR" sz="1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schemeClr val="tx1"/>
                  </a:solidFill>
                </a:rPr>
                <a:t>획득방법</a:t>
              </a:r>
              <a:r>
                <a:rPr lang="en-US" altLang="ko-KR" sz="1800" b="1" dirty="0">
                  <a:solidFill>
                    <a:schemeClr val="tx1"/>
                  </a:solidFill>
                </a:rPr>
                <a:t>: 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[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여행의 시작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]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퀘스트 완료</a:t>
              </a:r>
            </a:p>
          </p:txBody>
        </p:sp>
        <p:sp>
          <p:nvSpPr>
            <p:cNvPr id="671" name="사각형: 둥근 모서리 8284">
              <a:extLst>
                <a:ext uri="{FF2B5EF4-FFF2-40B4-BE49-F238E27FC236}">
                  <a16:creationId xmlns:a16="http://schemas.microsoft.com/office/drawing/2014/main" id="{5E1A350C-84F7-A1EE-03CA-4EFFB231AA6C}"/>
                </a:ext>
              </a:extLst>
            </p:cNvPr>
            <p:cNvSpPr/>
            <p:nvPr/>
          </p:nvSpPr>
          <p:spPr>
            <a:xfrm>
              <a:off x="6543040" y="5501640"/>
              <a:ext cx="568960" cy="24384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장착</a:t>
              </a:r>
            </a:p>
          </p:txBody>
        </p:sp>
        <p:sp>
          <p:nvSpPr>
            <p:cNvPr id="672" name="사각형: 둥근 모서리 8285">
              <a:extLst>
                <a:ext uri="{FF2B5EF4-FFF2-40B4-BE49-F238E27FC236}">
                  <a16:creationId xmlns:a16="http://schemas.microsoft.com/office/drawing/2014/main" id="{83A31B2B-24F1-6061-29BC-E26B241C71EB}"/>
                </a:ext>
              </a:extLst>
            </p:cNvPr>
            <p:cNvSpPr/>
            <p:nvPr/>
          </p:nvSpPr>
          <p:spPr>
            <a:xfrm>
              <a:off x="5790854" y="5506451"/>
              <a:ext cx="568960" cy="2438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닫기</a:t>
              </a: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:a16="http://schemas.microsoft.com/office/drawing/2014/main" id="{9DE3701B-C6F1-6A50-E900-48C5A8F1429B}"/>
                </a:ext>
              </a:extLst>
            </p:cNvPr>
            <p:cNvSpPr/>
            <p:nvPr/>
          </p:nvSpPr>
          <p:spPr>
            <a:xfrm>
              <a:off x="5364480" y="5855461"/>
              <a:ext cx="1995350" cy="2367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배지 상세정보 제공</a:t>
              </a:r>
            </a:p>
          </p:txBody>
        </p:sp>
      </p:grpSp>
      <p:pic>
        <p:nvPicPr>
          <p:cNvPr id="667" name="Picture 2">
            <a:extLst>
              <a:ext uri="{FF2B5EF4-FFF2-40B4-BE49-F238E27FC236}">
                <a16:creationId xmlns:a16="http://schemas.microsoft.com/office/drawing/2014/main" id="{91BD7941-1447-0C11-F0F8-76E04C64C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165" b="23207" l="28901" r="45745">
                        <a14:foregroundMark x1="45035" y1="11181" x2="45035" y2="11181"/>
                        <a14:foregroundMark x1="37057" y1="23207" x2="37057" y2="23207"/>
                        <a14:foregroundMark x1="45745" y1="13924" x2="45745" y2="13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012" t="716" r="53035" b="74372"/>
          <a:stretch/>
        </p:blipFill>
        <p:spPr bwMode="auto">
          <a:xfrm>
            <a:off x="18279265" y="7921592"/>
            <a:ext cx="1373519" cy="144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5E58FC1E-7216-9182-C93D-DDF64EC82529}"/>
              </a:ext>
            </a:extLst>
          </p:cNvPr>
          <p:cNvGrpSpPr/>
          <p:nvPr/>
        </p:nvGrpSpPr>
        <p:grpSpPr>
          <a:xfrm>
            <a:off x="2652302" y="3037263"/>
            <a:ext cx="5934711" cy="10759389"/>
            <a:chOff x="5241288" y="3037263"/>
            <a:chExt cx="5934711" cy="10759389"/>
          </a:xfrm>
        </p:grpSpPr>
        <p:pic>
          <p:nvPicPr>
            <p:cNvPr id="11" name="그림 10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377CA508-99ED-9997-0EE9-D47F5D5E0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469" y="3557921"/>
              <a:ext cx="4556360" cy="9805881"/>
            </a:xfrm>
            <a:prstGeom prst="rect">
              <a:avLst/>
            </a:prstGeom>
          </p:spPr>
        </p:pic>
        <p:pic>
          <p:nvPicPr>
            <p:cNvPr id="12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706ADE5B-D2DD-6DEB-D213-B8F89783FE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5241288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EE83FFA7-F445-C6A7-55CB-01A82687FE9F}"/>
              </a:ext>
            </a:extLst>
          </p:cNvPr>
          <p:cNvCxnSpPr>
            <a:cxnSpLocks/>
          </p:cNvCxnSpPr>
          <p:nvPr/>
        </p:nvCxnSpPr>
        <p:spPr>
          <a:xfrm flipV="1">
            <a:off x="13903057" y="4610103"/>
            <a:ext cx="903411" cy="622297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4580CCD-0294-E432-5B6A-A068BEC90DA9}"/>
              </a:ext>
            </a:extLst>
          </p:cNvPr>
          <p:cNvCxnSpPr>
            <a:cxnSpLocks/>
            <a:endCxn id="668" idx="1"/>
          </p:cNvCxnSpPr>
          <p:nvPr/>
        </p:nvCxnSpPr>
        <p:spPr>
          <a:xfrm>
            <a:off x="13845893" y="8483601"/>
            <a:ext cx="2971151" cy="782068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727D95-6D5B-9D1B-410B-C2E67970288E}"/>
              </a:ext>
            </a:extLst>
          </p:cNvPr>
          <p:cNvSpPr/>
          <p:nvPr/>
        </p:nvSpPr>
        <p:spPr>
          <a:xfrm>
            <a:off x="11146971" y="4296229"/>
            <a:ext cx="1262743" cy="4354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7667AD-1850-D674-4840-026EEF673B34}"/>
              </a:ext>
            </a:extLst>
          </p:cNvPr>
          <p:cNvSpPr/>
          <p:nvPr/>
        </p:nvSpPr>
        <p:spPr>
          <a:xfrm>
            <a:off x="11182226" y="4302329"/>
            <a:ext cx="1262743" cy="4354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배지도감</a:t>
            </a:r>
          </a:p>
        </p:txBody>
      </p:sp>
    </p:spTree>
    <p:extLst>
      <p:ext uri="{BB962C8B-B14F-4D97-AF65-F5344CB8AC3E}">
        <p14:creationId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615054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b="1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보상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랭크 포인트 </a:t>
            </a:r>
            <a:r>
              <a:rPr lang="ko-KR" altLang="en-US" sz="4400" b="1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기반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리더보드</a:t>
            </a:r>
            <a:r>
              <a:rPr lang="ko-KR" altLang="en-US" sz="4400" b="1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및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포인트 획득 내역</a:t>
            </a:r>
            <a:r>
              <a:rPr lang="ko-KR" altLang="en-US" sz="4400" b="1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제공</a:t>
            </a:r>
            <a:endParaRPr lang="ko-KR" altLang="en-US" sz="4400" b="1" spc="-150" dirty="0">
              <a:solidFill>
                <a:srgbClr val="3366FF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312" name="사각형: 둥근 모서리 9261">
            <a:extLst>
              <a:ext uri="{FF2B5EF4-FFF2-40B4-BE49-F238E27FC236}">
                <a16:creationId xmlns:a16="http://schemas.microsoft.com/office/drawing/2014/main" id="{67EED13E-D882-F819-169F-C9EFFEE2D11D}"/>
              </a:ext>
            </a:extLst>
          </p:cNvPr>
          <p:cNvSpPr/>
          <p:nvPr/>
        </p:nvSpPr>
        <p:spPr>
          <a:xfrm>
            <a:off x="15655365" y="6800394"/>
            <a:ext cx="8308201" cy="153904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자신의 현재 랭킹에서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다음 랭킹으로 상승하는데 요구되는 포인트 정보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를 출력하여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퀘스트 수행 유도</a:t>
            </a:r>
            <a:endParaRPr lang="en-US" altLang="ko-KR" sz="2400" b="1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13" name="사각형: 둥근 모서리 9271">
            <a:extLst>
              <a:ext uri="{FF2B5EF4-FFF2-40B4-BE49-F238E27FC236}">
                <a16:creationId xmlns:a16="http://schemas.microsoft.com/office/drawing/2014/main" id="{77ADFA07-BD21-2D60-3D75-F994BE1E67E9}"/>
              </a:ext>
            </a:extLst>
          </p:cNvPr>
          <p:cNvSpPr/>
          <p:nvPr/>
        </p:nvSpPr>
        <p:spPr>
          <a:xfrm>
            <a:off x="15664580" y="9761797"/>
            <a:ext cx="8308201" cy="20543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</a:t>
            </a:r>
            <a:r>
              <a:rPr lang="en-US" altLang="ko-KR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종합랭킹</a:t>
            </a:r>
            <a:r>
              <a:rPr lang="en-US" altLang="ko-KR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]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은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누적 데이터를 반영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하기 때문에 신규 유입 유저의 참여가 저조할 수 있으므로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이벤트 기간 중 제공되는 랭킹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을 별도로 제공하여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랭킹 경쟁의 참여 접근성을 높임</a:t>
            </a:r>
            <a:endParaRPr lang="en-US" altLang="ko-KR" sz="2400" b="1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FE826DE-FB13-2E54-BCE5-95EF6FF14F67}"/>
              </a:ext>
            </a:extLst>
          </p:cNvPr>
          <p:cNvGrpSpPr/>
          <p:nvPr/>
        </p:nvGrpSpPr>
        <p:grpSpPr>
          <a:xfrm>
            <a:off x="2614202" y="3037263"/>
            <a:ext cx="5934711" cy="10759389"/>
            <a:chOff x="5241288" y="3037263"/>
            <a:chExt cx="5934711" cy="10759389"/>
          </a:xfrm>
        </p:grpSpPr>
        <p:pic>
          <p:nvPicPr>
            <p:cNvPr id="11" name="그림 10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B32DF166-E054-79A6-269A-CCD5C3493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469" y="3557921"/>
              <a:ext cx="4556360" cy="9805881"/>
            </a:xfrm>
            <a:prstGeom prst="rect">
              <a:avLst/>
            </a:prstGeom>
          </p:spPr>
        </p:pic>
        <p:pic>
          <p:nvPicPr>
            <p:cNvPr id="9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35618BE5-0842-9E26-2469-8591FB2B03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5241288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3B6EFD8-6574-E365-05FB-79C7751E3F0E}"/>
              </a:ext>
            </a:extLst>
          </p:cNvPr>
          <p:cNvSpPr/>
          <p:nvPr/>
        </p:nvSpPr>
        <p:spPr>
          <a:xfrm>
            <a:off x="3280229" y="3501572"/>
            <a:ext cx="4499428" cy="9855200"/>
          </a:xfrm>
          <a:prstGeom prst="roundRect">
            <a:avLst>
              <a:gd name="adj" fmla="val 10175"/>
            </a:avLst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C671183-1021-A312-03F4-A5BD9BDC16BA}"/>
              </a:ext>
            </a:extLst>
          </p:cNvPr>
          <p:cNvSpPr/>
          <p:nvPr/>
        </p:nvSpPr>
        <p:spPr>
          <a:xfrm>
            <a:off x="5851865" y="5107553"/>
            <a:ext cx="1926885" cy="410597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랭킹보기</a:t>
            </a:r>
          </a:p>
        </p:txBody>
      </p:sp>
      <p:pic>
        <p:nvPicPr>
          <p:cNvPr id="22" name="그림 21" descr="텍스트, 스크린샷, 인간의 얼굴, 폰트이(가) 표시된 사진&#10;&#10;자동 생성된 설명">
            <a:extLst>
              <a:ext uri="{FF2B5EF4-FFF2-40B4-BE49-F238E27FC236}">
                <a16:creationId xmlns:a16="http://schemas.microsoft.com/office/drawing/2014/main" id="{A56498F0-C8A0-E748-0F5F-DBC665A7D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52" y="3557921"/>
            <a:ext cx="4463515" cy="9632447"/>
          </a:xfrm>
          <a:prstGeom prst="rect">
            <a:avLst/>
          </a:prstGeom>
        </p:spPr>
      </p:pic>
      <p:pic>
        <p:nvPicPr>
          <p:cNvPr id="23" name="Picture 2" descr="현실적인 스마트폰 목업 | 프리미엄 벡터">
            <a:extLst>
              <a:ext uri="{FF2B5EF4-FFF2-40B4-BE49-F238E27FC236}">
                <a16:creationId xmlns:a16="http://schemas.microsoft.com/office/drawing/2014/main" id="{A7EBDEDA-2594-3F40-3730-0D167D4B7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53" t="9668" r="27753" b="9668"/>
          <a:stretch/>
        </p:blipFill>
        <p:spPr bwMode="auto">
          <a:xfrm>
            <a:off x="8907073" y="3037262"/>
            <a:ext cx="5934711" cy="1075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A3C8F70D-0361-53DA-FC81-AEE5CAB2E5C2}"/>
              </a:ext>
            </a:extLst>
          </p:cNvPr>
          <p:cNvCxnSpPr>
            <a:cxnSpLocks/>
            <a:stCxn id="20" idx="3"/>
            <a:endCxn id="27" idx="2"/>
          </p:cNvCxnSpPr>
          <p:nvPr/>
        </p:nvCxnSpPr>
        <p:spPr>
          <a:xfrm>
            <a:off x="7778750" y="5312852"/>
            <a:ext cx="1547150" cy="3213610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93B4A920-39D4-41D0-5E5E-8BA6DD9FD118}"/>
              </a:ext>
            </a:extLst>
          </p:cNvPr>
          <p:cNvSpPr/>
          <p:nvPr/>
        </p:nvSpPr>
        <p:spPr>
          <a:xfrm>
            <a:off x="9325900" y="8467724"/>
            <a:ext cx="117475" cy="1174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950E07F5-1133-F95F-3098-9E3BAFD21C6D}"/>
              </a:ext>
            </a:extLst>
          </p:cNvPr>
          <p:cNvCxnSpPr>
            <a:cxnSpLocks/>
            <a:endCxn id="313" idx="1"/>
          </p:cNvCxnSpPr>
          <p:nvPr/>
        </p:nvCxnSpPr>
        <p:spPr>
          <a:xfrm>
            <a:off x="14076137" y="6965951"/>
            <a:ext cx="1588443" cy="3823040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80B96F5-FBDE-12EA-A0E9-031794764541}"/>
              </a:ext>
            </a:extLst>
          </p:cNvPr>
          <p:cNvCxnSpPr>
            <a:cxnSpLocks/>
            <a:endCxn id="312" idx="1"/>
          </p:cNvCxnSpPr>
          <p:nvPr/>
        </p:nvCxnSpPr>
        <p:spPr>
          <a:xfrm>
            <a:off x="13264436" y="5892573"/>
            <a:ext cx="2390929" cy="1677344"/>
          </a:xfrm>
          <a:prstGeom prst="bentConnector3">
            <a:avLst>
              <a:gd name="adj1" fmla="val 78683"/>
            </a:avLst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AAD1088-60A7-C3EC-0CE0-9F8F5B9E6BEB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2496800" y="5007429"/>
            <a:ext cx="3158564" cy="0"/>
          </a:xfrm>
          <a:prstGeom prst="straightConnector1">
            <a:avLst/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사각형: 둥근 모서리 9261">
            <a:extLst>
              <a:ext uri="{FF2B5EF4-FFF2-40B4-BE49-F238E27FC236}">
                <a16:creationId xmlns:a16="http://schemas.microsoft.com/office/drawing/2014/main" id="{40A25824-84DD-EEA0-1CDC-B797F8509052}"/>
              </a:ext>
            </a:extLst>
          </p:cNvPr>
          <p:cNvSpPr/>
          <p:nvPr/>
        </p:nvSpPr>
        <p:spPr>
          <a:xfrm>
            <a:off x="15655364" y="4237906"/>
            <a:ext cx="8308201" cy="153904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자신 또는 다른 사용자의 랭크 포인트 획득 내역을 확인할 수 있는 기능 제공</a:t>
            </a:r>
            <a:endParaRPr lang="en-US" altLang="ko-KR" sz="2400" b="1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pic>
        <p:nvPicPr>
          <p:cNvPr id="64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5642B37B-31AE-1F51-07CC-F60A976C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741" y="7331751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ADC243C7-FD45-17F7-8FC1-464EEE815740}"/>
              </a:ext>
            </a:extLst>
          </p:cNvPr>
          <p:cNvCxnSpPr>
            <a:cxnSpLocks/>
          </p:cNvCxnSpPr>
          <p:nvPr/>
        </p:nvCxnSpPr>
        <p:spPr>
          <a:xfrm flipV="1">
            <a:off x="12400543" y="5172987"/>
            <a:ext cx="0" cy="2396930"/>
          </a:xfrm>
          <a:prstGeom prst="straightConnector1">
            <a:avLst/>
          </a:prstGeom>
          <a:ln w="63500">
            <a:solidFill>
              <a:srgbClr val="00B0F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7790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AED9732-E06E-2231-C041-8310918FEF6C}"/>
              </a:ext>
            </a:extLst>
          </p:cNvPr>
          <p:cNvGrpSpPr/>
          <p:nvPr/>
        </p:nvGrpSpPr>
        <p:grpSpPr>
          <a:xfrm>
            <a:off x="4503040" y="5530325"/>
            <a:ext cx="3173081" cy="2909995"/>
            <a:chOff x="4503040" y="4507641"/>
            <a:chExt cx="3173081" cy="290999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3F22EA-6E22-E99B-FA0B-31CD64008410}"/>
                </a:ext>
              </a:extLst>
            </p:cNvPr>
            <p:cNvSpPr txBox="1"/>
            <p:nvPr/>
          </p:nvSpPr>
          <p:spPr>
            <a:xfrm>
              <a:off x="4527287" y="6751007"/>
              <a:ext cx="3148834" cy="66662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사업개요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E58F85-5D73-58DC-A465-F04D30F3CE3C}"/>
                </a:ext>
              </a:extLst>
            </p:cNvPr>
            <p:cNvSpPr txBox="1"/>
            <p:nvPr/>
          </p:nvSpPr>
          <p:spPr>
            <a:xfrm>
              <a:off x="4503040" y="4507641"/>
              <a:ext cx="2374281" cy="238953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altLang="ko-KR" sz="14928" spc="-1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</a:t>
              </a:r>
              <a:endParaRPr lang="ko-KR" altLang="en-US" sz="14928" spc="-1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2DFA3D-B1D0-77E2-EA04-5BBE8AD0BCA4}"/>
              </a:ext>
            </a:extLst>
          </p:cNvPr>
          <p:cNvCxnSpPr>
            <a:cxnSpLocks/>
          </p:cNvCxnSpPr>
          <p:nvPr/>
        </p:nvCxnSpPr>
        <p:spPr>
          <a:xfrm>
            <a:off x="1396750" y="7671940"/>
            <a:ext cx="230246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1AC5A5-1E44-98FD-D416-3202D1A204B4}"/>
              </a:ext>
            </a:extLst>
          </p:cNvPr>
          <p:cNvGrpSpPr/>
          <p:nvPr/>
        </p:nvGrpSpPr>
        <p:grpSpPr>
          <a:xfrm>
            <a:off x="8434741" y="5530324"/>
            <a:ext cx="4724321" cy="2910023"/>
            <a:chOff x="9089669" y="4507640"/>
            <a:chExt cx="4724321" cy="291002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ED237A-4D54-FE37-8AC3-DC48B8DD98CD}"/>
                </a:ext>
              </a:extLst>
            </p:cNvPr>
            <p:cNvSpPr txBox="1"/>
            <p:nvPr/>
          </p:nvSpPr>
          <p:spPr>
            <a:xfrm>
              <a:off x="9113915" y="6751006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서비스기획 및 디자인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0D7A46-A6C5-87CB-0438-ECF0558802FE}"/>
                </a:ext>
              </a:extLst>
            </p:cNvPr>
            <p:cNvSpPr txBox="1"/>
            <p:nvPr/>
          </p:nvSpPr>
          <p:spPr>
            <a:xfrm>
              <a:off x="9089669" y="4507640"/>
              <a:ext cx="2374283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II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8C850A7-A367-9601-9328-14F1282907B6}"/>
              </a:ext>
            </a:extLst>
          </p:cNvPr>
          <p:cNvGrpSpPr/>
          <p:nvPr/>
        </p:nvGrpSpPr>
        <p:grpSpPr>
          <a:xfrm>
            <a:off x="13771301" y="5530325"/>
            <a:ext cx="4724321" cy="2910023"/>
            <a:chOff x="13562853" y="4507641"/>
            <a:chExt cx="4724321" cy="291002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60BD1E-3FF9-BBEE-4D9C-7B1A3DD5C627}"/>
                </a:ext>
              </a:extLst>
            </p:cNvPr>
            <p:cNvSpPr txBox="1"/>
            <p:nvPr/>
          </p:nvSpPr>
          <p:spPr>
            <a:xfrm>
              <a:off x="13587099" y="6751007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시스템 개발 방안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6206318-89B1-CBC9-7F17-04BF15A93E0F}"/>
                </a:ext>
              </a:extLst>
            </p:cNvPr>
            <p:cNvSpPr txBox="1"/>
            <p:nvPr/>
          </p:nvSpPr>
          <p:spPr>
            <a:xfrm>
              <a:off x="13562853" y="4507641"/>
              <a:ext cx="3359153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III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CD36CF-40A7-A898-F923-10287E1FAB1C}"/>
              </a:ext>
            </a:extLst>
          </p:cNvPr>
          <p:cNvGrpSpPr/>
          <p:nvPr/>
        </p:nvGrpSpPr>
        <p:grpSpPr>
          <a:xfrm>
            <a:off x="19061727" y="5530325"/>
            <a:ext cx="4724321" cy="2910023"/>
            <a:chOff x="19061727" y="4507641"/>
            <a:chExt cx="4724321" cy="29100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8E3C91-1CFB-F29A-63D1-128197D47CFF}"/>
                </a:ext>
              </a:extLst>
            </p:cNvPr>
            <p:cNvSpPr txBox="1"/>
            <p:nvPr/>
          </p:nvSpPr>
          <p:spPr>
            <a:xfrm>
              <a:off x="19085973" y="6751007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사업 관리 방안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E28AC11-59AB-841E-1878-F48D1139DF60}"/>
                </a:ext>
              </a:extLst>
            </p:cNvPr>
            <p:cNvSpPr txBox="1"/>
            <p:nvPr/>
          </p:nvSpPr>
          <p:spPr>
            <a:xfrm>
              <a:off x="19061727" y="4507641"/>
              <a:ext cx="3126646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IV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75108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998653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배지도감과 리더보드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에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[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공유하기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]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버튼을 제공하여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SNS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에 과시할 수 있도록 유도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36599AD-7FD2-7561-EF3E-941584D8E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01" y="3008104"/>
            <a:ext cx="5877437" cy="106579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F675374-B296-A298-24C7-CBDD60CF9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28" y="3058034"/>
            <a:ext cx="5877437" cy="10657966"/>
          </a:xfrm>
          <a:prstGeom prst="rect">
            <a:avLst/>
          </a:prstGeom>
        </p:spPr>
      </p:pic>
      <p:pic>
        <p:nvPicPr>
          <p:cNvPr id="23" name="Picture 8" descr="셀클럽] 카페24 카카오 /카톡/, 카카오 스토리/카스/, 페이스북/페북/, 트위터, 네이버/카페와 블로그/, 네이버 밴드, 네이버  라인 상품 공유하기 버튼 달아드립니다.,대행합니다,벼룩시장">
            <a:extLst>
              <a:ext uri="{FF2B5EF4-FFF2-40B4-BE49-F238E27FC236}">
                <a16:creationId xmlns:a16="http://schemas.microsoft.com/office/drawing/2014/main" id="{B608BF54-5570-DA68-35E1-AD7570C5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756" y="6640956"/>
            <a:ext cx="6887651" cy="366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D2BDEC-3CA2-C5AC-E6B5-7B61B48151DC}"/>
              </a:ext>
            </a:extLst>
          </p:cNvPr>
          <p:cNvSpPr/>
          <p:nvPr/>
        </p:nvSpPr>
        <p:spPr>
          <a:xfrm>
            <a:off x="3227945" y="4008480"/>
            <a:ext cx="4495659" cy="84687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A601DAD-76EC-20E0-DC68-94162F41CD75}"/>
              </a:ext>
            </a:extLst>
          </p:cNvPr>
          <p:cNvGrpSpPr/>
          <p:nvPr/>
        </p:nvGrpSpPr>
        <p:grpSpPr>
          <a:xfrm>
            <a:off x="7085812" y="10961446"/>
            <a:ext cx="491682" cy="491707"/>
            <a:chOff x="7788913" y="3829050"/>
            <a:chExt cx="1118870" cy="1118870"/>
          </a:xfrm>
        </p:grpSpPr>
        <p:sp>
          <p:nvSpPr>
            <p:cNvPr id="39" name="사각형: 둥근 모서리 265">
              <a:extLst>
                <a:ext uri="{FF2B5EF4-FFF2-40B4-BE49-F238E27FC236}">
                  <a16:creationId xmlns:a16="http://schemas.microsoft.com/office/drawing/2014/main" id="{7805B564-3433-DBDA-D5D8-F9F1D7717243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0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3C744D0-AA4E-5B45-B47D-0D556BE9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4BDFFFA9-FC51-74BA-792B-8EBAAA0AF0AE}"/>
              </a:ext>
            </a:extLst>
          </p:cNvPr>
          <p:cNvSpPr/>
          <p:nvPr/>
        </p:nvSpPr>
        <p:spPr>
          <a:xfrm>
            <a:off x="6876410" y="10793786"/>
            <a:ext cx="858700" cy="858743"/>
          </a:xfrm>
          <a:prstGeom prst="ellipse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A0C90C-04AB-0D13-DBF4-554A86FDAD9C}"/>
              </a:ext>
            </a:extLst>
          </p:cNvPr>
          <p:cNvSpPr/>
          <p:nvPr/>
        </p:nvSpPr>
        <p:spPr>
          <a:xfrm>
            <a:off x="8596315" y="4097705"/>
            <a:ext cx="4495659" cy="84687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CE81E1F-67A6-E6B7-EE58-B9F6C67B8D38}"/>
              </a:ext>
            </a:extLst>
          </p:cNvPr>
          <p:cNvGrpSpPr/>
          <p:nvPr/>
        </p:nvGrpSpPr>
        <p:grpSpPr>
          <a:xfrm>
            <a:off x="12493825" y="4783451"/>
            <a:ext cx="491682" cy="491707"/>
            <a:chOff x="7788913" y="3829050"/>
            <a:chExt cx="1118870" cy="1118870"/>
          </a:xfrm>
        </p:grpSpPr>
        <p:sp>
          <p:nvSpPr>
            <p:cNvPr id="37" name="사각형: 둥근 모서리 262">
              <a:extLst>
                <a:ext uri="{FF2B5EF4-FFF2-40B4-BE49-F238E27FC236}">
                  <a16:creationId xmlns:a16="http://schemas.microsoft.com/office/drawing/2014/main" id="{35FB9755-48FB-A8F4-CF8B-DF3219CB6F3B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8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103299F-799D-2401-E156-27687248E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232FE698-2AF9-236F-99FC-82EC496EEF1E}"/>
              </a:ext>
            </a:extLst>
          </p:cNvPr>
          <p:cNvSpPr/>
          <p:nvPr/>
        </p:nvSpPr>
        <p:spPr>
          <a:xfrm>
            <a:off x="12310314" y="4611084"/>
            <a:ext cx="858700" cy="858743"/>
          </a:xfrm>
          <a:prstGeom prst="ellipse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화살표: 오른쪽 271">
            <a:extLst>
              <a:ext uri="{FF2B5EF4-FFF2-40B4-BE49-F238E27FC236}">
                <a16:creationId xmlns:a16="http://schemas.microsoft.com/office/drawing/2014/main" id="{953EF8E6-5BC8-7908-9614-3824C4893CE3}"/>
              </a:ext>
            </a:extLst>
          </p:cNvPr>
          <p:cNvSpPr/>
          <p:nvPr/>
        </p:nvSpPr>
        <p:spPr>
          <a:xfrm>
            <a:off x="13212560" y="4655693"/>
            <a:ext cx="990046" cy="747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화살표: 오른쪽 272">
            <a:extLst>
              <a:ext uri="{FF2B5EF4-FFF2-40B4-BE49-F238E27FC236}">
                <a16:creationId xmlns:a16="http://schemas.microsoft.com/office/drawing/2014/main" id="{0337FFBB-725A-FCBE-6EC7-0A43352440C0}"/>
              </a:ext>
            </a:extLst>
          </p:cNvPr>
          <p:cNvSpPr/>
          <p:nvPr/>
        </p:nvSpPr>
        <p:spPr>
          <a:xfrm>
            <a:off x="7774270" y="10849548"/>
            <a:ext cx="6384792" cy="747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사각형: 둥근 모서리 273">
            <a:extLst>
              <a:ext uri="{FF2B5EF4-FFF2-40B4-BE49-F238E27FC236}">
                <a16:creationId xmlns:a16="http://schemas.microsoft.com/office/drawing/2014/main" id="{BE5E42E2-D190-BECC-F4D5-E6D920C4BCC2}"/>
              </a:ext>
            </a:extLst>
          </p:cNvPr>
          <p:cNvSpPr/>
          <p:nvPr/>
        </p:nvSpPr>
        <p:spPr>
          <a:xfrm>
            <a:off x="14290218" y="10860586"/>
            <a:ext cx="2637624" cy="8288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도감정보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274">
            <a:extLst>
              <a:ext uri="{FF2B5EF4-FFF2-40B4-BE49-F238E27FC236}">
                <a16:creationId xmlns:a16="http://schemas.microsoft.com/office/drawing/2014/main" id="{61CEBABF-0A6F-0365-D6B6-1E4BC1122EBA}"/>
              </a:ext>
            </a:extLst>
          </p:cNvPr>
          <p:cNvSpPr/>
          <p:nvPr/>
        </p:nvSpPr>
        <p:spPr>
          <a:xfrm>
            <a:off x="14290218" y="4611085"/>
            <a:ext cx="2637624" cy="8288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랭킹정보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34" name="화살표: 오른쪽 275">
            <a:extLst>
              <a:ext uri="{FF2B5EF4-FFF2-40B4-BE49-F238E27FC236}">
                <a16:creationId xmlns:a16="http://schemas.microsoft.com/office/drawing/2014/main" id="{10E1DC5E-3A48-831D-2F70-E94E2303FBB7}"/>
              </a:ext>
            </a:extLst>
          </p:cNvPr>
          <p:cNvSpPr/>
          <p:nvPr/>
        </p:nvSpPr>
        <p:spPr>
          <a:xfrm rot="2700000">
            <a:off x="16686793" y="5844950"/>
            <a:ext cx="1939473" cy="7471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화살표: 오른쪽 276">
            <a:extLst>
              <a:ext uri="{FF2B5EF4-FFF2-40B4-BE49-F238E27FC236}">
                <a16:creationId xmlns:a16="http://schemas.microsoft.com/office/drawing/2014/main" id="{5369EC58-FDAB-3FF8-AC8E-866E4E73C021}"/>
              </a:ext>
            </a:extLst>
          </p:cNvPr>
          <p:cNvSpPr/>
          <p:nvPr/>
        </p:nvSpPr>
        <p:spPr>
          <a:xfrm rot="18900000">
            <a:off x="16686845" y="9803757"/>
            <a:ext cx="1939374" cy="747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사각형: 둥근 모서리 56">
            <a:extLst>
              <a:ext uri="{FF2B5EF4-FFF2-40B4-BE49-F238E27FC236}">
                <a16:creationId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14081105" y="3508621"/>
            <a:ext cx="7790530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금번 과업기간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(~12.27.)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까지는 기술적 조치 및 신청을 하는 것으로 하고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24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년 초까지 신청 결과가 나오면 연동하는 것으로 진행</a:t>
            </a:r>
          </a:p>
        </p:txBody>
      </p:sp>
    </p:spTree>
    <p:extLst>
      <p:ext uri="{BB962C8B-B14F-4D97-AF65-F5344CB8AC3E}">
        <p14:creationId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5971008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알림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을 통해 퀘스트 상황을 </a:t>
            </a:r>
            <a:r>
              <a:rPr lang="ko-KR" altLang="en-US" sz="4400" b="1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실시간으로 확인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할 수 있는 기능 제공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9884E2-CE94-6874-ADBA-E16E79C3F48E}"/>
              </a:ext>
            </a:extLst>
          </p:cNvPr>
          <p:cNvGrpSpPr/>
          <p:nvPr/>
        </p:nvGrpSpPr>
        <p:grpSpPr>
          <a:xfrm>
            <a:off x="2652302" y="3037263"/>
            <a:ext cx="7814755" cy="10759389"/>
            <a:chOff x="2652302" y="3037263"/>
            <a:chExt cx="7814755" cy="1075938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51CAC46-7DB6-53F7-394C-E844FF591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736" y="3504055"/>
              <a:ext cx="4525550" cy="9801529"/>
            </a:xfrm>
            <a:prstGeom prst="rect">
              <a:avLst/>
            </a:prstGeom>
          </p:spPr>
        </p:pic>
        <p:pic>
          <p:nvPicPr>
            <p:cNvPr id="10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4370A076-DD56-3545-F625-3D09F1146C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2652302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Pixal PNG Transparent Images Free Download | Vector Files | Pngtree">
              <a:extLst>
                <a:ext uri="{FF2B5EF4-FFF2-40B4-BE49-F238E27FC236}">
                  <a16:creationId xmlns:a16="http://schemas.microsoft.com/office/drawing/2014/main" id="{DA9FFCD6-11DC-6F01-3B1B-1350DFF36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0833" y1="55000" x2="50833" y2="55000"/>
                          <a14:foregroundMark x1="46389" y1="48056" x2="62500" y2="71944"/>
                          <a14:foregroundMark x1="68333" y1="45278" x2="46944" y2="69167"/>
                          <a14:foregroundMark x1="46944" y1="69167" x2="46667" y2="68889"/>
                          <a14:foregroundMark x1="35278" y1="34167" x2="35278" y2="34167"/>
                          <a14:foregroundMark x1="41944" y1="65833" x2="41944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3194" y="7219730"/>
              <a:ext cx="2753819" cy="2753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0265C47-0DFA-2DE2-17B3-1FF549EA6355}"/>
                </a:ext>
              </a:extLst>
            </p:cNvPr>
            <p:cNvGrpSpPr/>
            <p:nvPr/>
          </p:nvGrpSpPr>
          <p:grpSpPr>
            <a:xfrm>
              <a:off x="7026891" y="5439637"/>
              <a:ext cx="821618" cy="821660"/>
              <a:chOff x="4669790" y="3892551"/>
              <a:chExt cx="1181099" cy="1181099"/>
            </a:xfrm>
          </p:grpSpPr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D975E180-3434-0FF5-7B46-F882D8EDFC82}"/>
                  </a:ext>
                </a:extLst>
              </p:cNvPr>
              <p:cNvSpPr/>
              <p:nvPr/>
            </p:nvSpPr>
            <p:spPr>
              <a:xfrm>
                <a:off x="4669790" y="3892551"/>
                <a:ext cx="1181099" cy="118109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15" name="Picture 4">
                <a:extLst>
                  <a:ext uri="{FF2B5EF4-FFF2-40B4-BE49-F238E27FC236}">
                    <a16:creationId xmlns:a16="http://schemas.microsoft.com/office/drawing/2014/main" id="{D548AC3C-9D1F-3338-762E-2578775741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5" b="89963" l="9414" r="91119">
                            <a14:foregroundMark x1="9591" y1="27138" x2="9591" y2="27138"/>
                            <a14:foregroundMark x1="91119" y1="27695" x2="91119" y2="276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3" t="16146" r="5673" b="10853"/>
              <a:stretch/>
            </p:blipFill>
            <p:spPr bwMode="auto">
              <a:xfrm>
                <a:off x="4802432" y="4133266"/>
                <a:ext cx="868905" cy="683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사각형: 둥근 모서리 131">
              <a:extLst>
                <a:ext uri="{FF2B5EF4-FFF2-40B4-BE49-F238E27FC236}">
                  <a16:creationId xmlns:a16="http://schemas.microsoft.com/office/drawing/2014/main" id="{D49BF0DC-5717-F3C7-B35A-ED55457B6979}"/>
                </a:ext>
              </a:extLst>
            </p:cNvPr>
            <p:cNvSpPr/>
            <p:nvPr/>
          </p:nvSpPr>
          <p:spPr>
            <a:xfrm>
              <a:off x="4828257" y="9602926"/>
              <a:ext cx="5638800" cy="1212981"/>
            </a:xfrm>
            <a:prstGeom prst="roundRect">
              <a:avLst>
                <a:gd name="adj" fmla="val 7292"/>
              </a:avLst>
            </a:prstGeom>
            <a:solidFill>
              <a:schemeClr val="bg1"/>
            </a:soli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여행정보 확인하기 </a:t>
              </a:r>
              <a:r>
                <a:rPr lang="en-US" altLang="ko-KR" b="1" dirty="0">
                  <a:solidFill>
                    <a:schemeClr val="tx1"/>
                  </a:solidFill>
                </a:rPr>
                <a:t>1/1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105192-5D31-C2F8-665C-91B433B9669E}"/>
              </a:ext>
            </a:extLst>
          </p:cNvPr>
          <p:cNvGrpSpPr/>
          <p:nvPr/>
        </p:nvGrpSpPr>
        <p:grpSpPr>
          <a:xfrm>
            <a:off x="10280728" y="3037263"/>
            <a:ext cx="5934711" cy="10759389"/>
            <a:chOff x="2652302" y="3037263"/>
            <a:chExt cx="5934711" cy="1075938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72AFE25-1BDD-64B4-9BC6-F086D3B7C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736" y="3504055"/>
              <a:ext cx="4525550" cy="9801529"/>
            </a:xfrm>
            <a:prstGeom prst="rect">
              <a:avLst/>
            </a:prstGeom>
          </p:spPr>
        </p:pic>
        <p:pic>
          <p:nvPicPr>
            <p:cNvPr id="20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2AEF1520-F5F4-F67C-FE57-7BFF70F7F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2652302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65597662-E186-529B-17DA-3852F21BB59C}"/>
                </a:ext>
              </a:extLst>
            </p:cNvPr>
            <p:cNvGrpSpPr/>
            <p:nvPr/>
          </p:nvGrpSpPr>
          <p:grpSpPr>
            <a:xfrm>
              <a:off x="7026891" y="5439637"/>
              <a:ext cx="821618" cy="821660"/>
              <a:chOff x="4669790" y="3892551"/>
              <a:chExt cx="1181099" cy="1181099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5D21D415-CA7A-2092-67D8-1AD2495B0992}"/>
                  </a:ext>
                </a:extLst>
              </p:cNvPr>
              <p:cNvSpPr/>
              <p:nvPr/>
            </p:nvSpPr>
            <p:spPr>
              <a:xfrm>
                <a:off x="4669790" y="3892551"/>
                <a:ext cx="1181099" cy="118109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45" name="Picture 4">
                <a:extLst>
                  <a:ext uri="{FF2B5EF4-FFF2-40B4-BE49-F238E27FC236}">
                    <a16:creationId xmlns:a16="http://schemas.microsoft.com/office/drawing/2014/main" id="{FEA78855-CAA2-DDCD-544C-17881BCEB0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5" b="89963" l="9414" r="91119">
                            <a14:foregroundMark x1="9591" y1="27138" x2="9591" y2="27138"/>
                            <a14:foregroundMark x1="91119" y1="27695" x2="91119" y2="276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3" t="16146" r="5673" b="10853"/>
              <a:stretch/>
            </p:blipFill>
            <p:spPr bwMode="auto">
              <a:xfrm>
                <a:off x="4802432" y="4133266"/>
                <a:ext cx="868905" cy="683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6" name="말풍선: 모서리가 둥근 사각형 45">
            <a:extLst>
              <a:ext uri="{FF2B5EF4-FFF2-40B4-BE49-F238E27FC236}">
                <a16:creationId xmlns:a16="http://schemas.microsoft.com/office/drawing/2014/main" id="{A5825133-C605-B362-00A5-6EC2E6477163}"/>
              </a:ext>
            </a:extLst>
          </p:cNvPr>
          <p:cNvSpPr/>
          <p:nvPr/>
        </p:nvSpPr>
        <p:spPr>
          <a:xfrm>
            <a:off x="13956339" y="4895432"/>
            <a:ext cx="1395693" cy="516103"/>
          </a:xfrm>
          <a:prstGeom prst="wedgeRoundRectCallout">
            <a:avLst>
              <a:gd name="adj1" fmla="val -1564"/>
              <a:gd name="adj2" fmla="val 69046"/>
              <a:gd name="adj3" fmla="val 16667"/>
            </a:avLst>
          </a:prstGeom>
          <a:solidFill>
            <a:srgbClr val="33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퀘스트 완료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8CFB24A-BA69-E4F4-8DE6-0DDEDDA853B6}"/>
              </a:ext>
            </a:extLst>
          </p:cNvPr>
          <p:cNvGrpSpPr/>
          <p:nvPr/>
        </p:nvGrpSpPr>
        <p:grpSpPr>
          <a:xfrm>
            <a:off x="15801434" y="3071962"/>
            <a:ext cx="5934711" cy="10759389"/>
            <a:chOff x="2652302" y="3037263"/>
            <a:chExt cx="5934711" cy="1075938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E8592E6F-694E-BCA5-70BE-D7C6BC8DA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4736" y="3504055"/>
              <a:ext cx="4525550" cy="9801529"/>
            </a:xfrm>
            <a:prstGeom prst="rect">
              <a:avLst/>
            </a:prstGeom>
          </p:spPr>
        </p:pic>
        <p:pic>
          <p:nvPicPr>
            <p:cNvPr id="51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4B19FB5A-19B4-DCDF-10C4-68AFF58179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2652302" y="3037263"/>
              <a:ext cx="5934711" cy="107593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98FE0591-BF97-654A-26D4-57CA67398825}"/>
                </a:ext>
              </a:extLst>
            </p:cNvPr>
            <p:cNvGrpSpPr/>
            <p:nvPr/>
          </p:nvGrpSpPr>
          <p:grpSpPr>
            <a:xfrm>
              <a:off x="7026891" y="5439637"/>
              <a:ext cx="821618" cy="821660"/>
              <a:chOff x="4669790" y="3892551"/>
              <a:chExt cx="1181099" cy="1181099"/>
            </a:xfrm>
          </p:grpSpPr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28FFD3E7-D1C8-BB60-2CC5-EFC9EF8497AF}"/>
                  </a:ext>
                </a:extLst>
              </p:cNvPr>
              <p:cNvSpPr/>
              <p:nvPr/>
            </p:nvSpPr>
            <p:spPr>
              <a:xfrm>
                <a:off x="4669790" y="3892551"/>
                <a:ext cx="1181099" cy="1181099"/>
              </a:xfrm>
              <a:prstGeom prst="ellipse">
                <a:avLst/>
              </a:prstGeom>
              <a:solidFill>
                <a:schemeClr val="tx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54" name="Picture 4">
                <a:extLst>
                  <a:ext uri="{FF2B5EF4-FFF2-40B4-BE49-F238E27FC236}">
                    <a16:creationId xmlns:a16="http://schemas.microsoft.com/office/drawing/2014/main" id="{D310FF64-AB25-15A7-F674-EE6E411C04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665" b="89963" l="9414" r="91119">
                            <a14:foregroundMark x1="9591" y1="27138" x2="9591" y2="27138"/>
                            <a14:foregroundMark x1="91119" y1="27695" x2="91119" y2="276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3" t="16146" r="5673" b="10853"/>
              <a:stretch/>
            </p:blipFill>
            <p:spPr bwMode="auto">
              <a:xfrm>
                <a:off x="4802432" y="4133266"/>
                <a:ext cx="868905" cy="683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5" name="말풍선: 모서리가 둥근 사각형 54">
            <a:extLst>
              <a:ext uri="{FF2B5EF4-FFF2-40B4-BE49-F238E27FC236}">
                <a16:creationId xmlns:a16="http://schemas.microsoft.com/office/drawing/2014/main" id="{F1FA0D20-75B5-3BBA-62E4-5528D18C92D4}"/>
              </a:ext>
            </a:extLst>
          </p:cNvPr>
          <p:cNvSpPr/>
          <p:nvPr/>
        </p:nvSpPr>
        <p:spPr>
          <a:xfrm>
            <a:off x="19477045" y="4930131"/>
            <a:ext cx="1395693" cy="516103"/>
          </a:xfrm>
          <a:prstGeom prst="wedgeRoundRectCallout">
            <a:avLst>
              <a:gd name="adj1" fmla="val -1564"/>
              <a:gd name="adj2" fmla="val 69046"/>
              <a:gd name="adj3" fmla="val 16667"/>
            </a:avLst>
          </a:prstGeom>
          <a:solidFill>
            <a:srgbClr val="33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신규 퀘스트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7F811D2-54E3-19C5-28DA-5CAB21574635}"/>
              </a:ext>
            </a:extLst>
          </p:cNvPr>
          <p:cNvGrpSpPr/>
          <p:nvPr/>
        </p:nvGrpSpPr>
        <p:grpSpPr>
          <a:xfrm>
            <a:off x="14536091" y="6549539"/>
            <a:ext cx="5638800" cy="1212981"/>
            <a:chOff x="17903016" y="14024838"/>
            <a:chExt cx="5638800" cy="1212981"/>
          </a:xfrm>
        </p:grpSpPr>
        <p:sp>
          <p:nvSpPr>
            <p:cNvPr id="47" name="사각형: 둥근 모서리 131">
              <a:extLst>
                <a:ext uri="{FF2B5EF4-FFF2-40B4-BE49-F238E27FC236}">
                  <a16:creationId xmlns:a16="http://schemas.microsoft.com/office/drawing/2014/main" id="{1680684D-8DB9-BCBE-0702-4A3813B095E0}"/>
                </a:ext>
              </a:extLst>
            </p:cNvPr>
            <p:cNvSpPr/>
            <p:nvPr/>
          </p:nvSpPr>
          <p:spPr>
            <a:xfrm>
              <a:off x="17903016" y="14024838"/>
              <a:ext cx="5638800" cy="1212981"/>
            </a:xfrm>
            <a:prstGeom prst="roundRect">
              <a:avLst>
                <a:gd name="adj" fmla="val 7292"/>
              </a:avLst>
            </a:prstGeom>
            <a:solidFill>
              <a:schemeClr val="bg1"/>
            </a:soli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56">
              <a:extLst>
                <a:ext uri="{FF2B5EF4-FFF2-40B4-BE49-F238E27FC236}">
                  <a16:creationId xmlns:a16="http://schemas.microsoft.com/office/drawing/2014/main" id="{C3755BC3-BD0C-6F98-4CC0-0958680FB72F}"/>
                </a:ext>
              </a:extLst>
            </p:cNvPr>
            <p:cNvSpPr/>
            <p:nvPr/>
          </p:nvSpPr>
          <p:spPr>
            <a:xfrm>
              <a:off x="18495165" y="14230425"/>
              <a:ext cx="4318863" cy="73866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spcAft>
                  <a:spcPts val="100"/>
                </a:spcAft>
              </a:pPr>
              <a:r>
                <a:rPr lang="ko-KR" altLang="en-US" sz="2400" spc="-50" dirty="0">
                  <a:ln>
                    <a:solidFill>
                      <a:schemeClr val="bg1">
                        <a:lumMod val="75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퀘스트 상태에 따라 상시 노출 메뉴에 알림 메시지 표시</a:t>
              </a:r>
              <a:endPara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pic>
        <p:nvPicPr>
          <p:cNvPr id="57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5619C1AB-6591-034E-DDFD-ED545D611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8551421" y="7831457"/>
            <a:ext cx="1868996" cy="6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040103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8670933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진입 정보 추가 </a:t>
            </a:r>
            <a:r>
              <a:rPr lang="ko-KR" altLang="en-US" sz="2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메뉴 추가 가능 여부 및 방법 협의</a:t>
            </a: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E88C23E0-2D12-CCAE-1083-204AE4000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273" y="3498196"/>
            <a:ext cx="5460368" cy="8524303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FA74AAC2-8E33-5ACA-55CC-80ACFEC351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22"/>
          <a:stretch/>
        </p:blipFill>
        <p:spPr>
          <a:xfrm>
            <a:off x="11406273" y="11820153"/>
            <a:ext cx="5460368" cy="552238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B823F39-B400-E2C6-D947-315096BCD694}"/>
              </a:ext>
            </a:extLst>
          </p:cNvPr>
          <p:cNvSpPr/>
          <p:nvPr/>
        </p:nvSpPr>
        <p:spPr>
          <a:xfrm>
            <a:off x="11775348" y="11506468"/>
            <a:ext cx="4703162" cy="328128"/>
          </a:xfrm>
          <a:prstGeom prst="rect">
            <a:avLst/>
          </a:prstGeom>
          <a:solidFill>
            <a:srgbClr val="F4F6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71A2BB22-4598-2729-CDED-CB4AB7EAB230}"/>
              </a:ext>
            </a:extLst>
          </p:cNvPr>
          <p:cNvSpPr/>
          <p:nvPr/>
        </p:nvSpPr>
        <p:spPr>
          <a:xfrm>
            <a:off x="11966756" y="11369749"/>
            <a:ext cx="806648" cy="300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b="1" dirty="0">
                <a:solidFill>
                  <a:srgbClr val="84949C"/>
                </a:solidFill>
              </a:rPr>
              <a:t>퀘스트</a:t>
            </a: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D4AC10FA-DE65-5E91-A9FF-3DB4D3141392}"/>
              </a:ext>
            </a:extLst>
          </p:cNvPr>
          <p:cNvSpPr/>
          <p:nvPr/>
        </p:nvSpPr>
        <p:spPr>
          <a:xfrm>
            <a:off x="11828157" y="11279335"/>
            <a:ext cx="593441" cy="246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" b="1" dirty="0">
                <a:solidFill>
                  <a:srgbClr val="FF0000"/>
                </a:solidFill>
              </a:rPr>
              <a:t>New</a:t>
            </a:r>
            <a:endParaRPr lang="ko-KR" altLang="en-US" sz="500" b="1" dirty="0">
              <a:solidFill>
                <a:srgbClr val="FF0000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47CA787-64EF-2CDF-9384-364BC47F5852}"/>
              </a:ext>
            </a:extLst>
          </p:cNvPr>
          <p:cNvSpPr/>
          <p:nvPr/>
        </p:nvSpPr>
        <p:spPr>
          <a:xfrm>
            <a:off x="11699536" y="8583920"/>
            <a:ext cx="4894316" cy="3282278"/>
          </a:xfrm>
          <a:prstGeom prst="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F61223C4-E4F0-D2ED-4BF6-7AE5994AD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9544" y="3537571"/>
            <a:ext cx="6136842" cy="4151392"/>
          </a:xfrm>
          <a:prstGeom prst="rect">
            <a:avLst/>
          </a:prstGeom>
          <a:ln w="15875">
            <a:noFill/>
            <a:prstDash val="sysDash"/>
          </a:ln>
        </p:spPr>
      </p:pic>
      <p:cxnSp>
        <p:nvCxnSpPr>
          <p:cNvPr id="144" name="연결선: 꺾임 35">
            <a:extLst>
              <a:ext uri="{FF2B5EF4-FFF2-40B4-BE49-F238E27FC236}">
                <a16:creationId xmlns:a16="http://schemas.microsoft.com/office/drawing/2014/main" id="{254AC1C1-7B13-CE42-E5EA-3A7C27CD9258}"/>
              </a:ext>
            </a:extLst>
          </p:cNvPr>
          <p:cNvCxnSpPr>
            <a:cxnSpLocks/>
            <a:stCxn id="142" idx="3"/>
            <a:endCxn id="146" idx="1"/>
          </p:cNvCxnSpPr>
          <p:nvPr/>
        </p:nvCxnSpPr>
        <p:spPr>
          <a:xfrm flipV="1">
            <a:off x="16593852" y="7472224"/>
            <a:ext cx="788527" cy="2752835"/>
          </a:xfrm>
          <a:prstGeom prst="bentConnector3">
            <a:avLst/>
          </a:prstGeom>
          <a:ln w="635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F9286161-89CC-CC95-FFD7-A581668637C1}"/>
              </a:ext>
            </a:extLst>
          </p:cNvPr>
          <p:cNvSpPr/>
          <p:nvPr/>
        </p:nvSpPr>
        <p:spPr>
          <a:xfrm>
            <a:off x="17392667" y="3537573"/>
            <a:ext cx="6167798" cy="3739149"/>
          </a:xfrm>
          <a:prstGeom prst="rect">
            <a:avLst/>
          </a:prstGeom>
          <a:solidFill>
            <a:schemeClr val="tx1"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6C0CC0E-FF3A-DF0A-D66F-AB7E86F8214F}"/>
              </a:ext>
            </a:extLst>
          </p:cNvPr>
          <p:cNvSpPr/>
          <p:nvPr/>
        </p:nvSpPr>
        <p:spPr>
          <a:xfrm>
            <a:off x="17382379" y="7282991"/>
            <a:ext cx="6154039" cy="378465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7EA70A72-9469-017F-8970-3CE7C215C293}"/>
              </a:ext>
            </a:extLst>
          </p:cNvPr>
          <p:cNvGrpSpPr/>
          <p:nvPr/>
        </p:nvGrpSpPr>
        <p:grpSpPr>
          <a:xfrm>
            <a:off x="13243646" y="4285699"/>
            <a:ext cx="1806095" cy="395253"/>
            <a:chOff x="4958918" y="1742204"/>
            <a:chExt cx="1048559" cy="229471"/>
          </a:xfrm>
        </p:grpSpPr>
        <p:pic>
          <p:nvPicPr>
            <p:cNvPr id="149" name="Picture 22">
              <a:extLst>
                <a:ext uri="{FF2B5EF4-FFF2-40B4-BE49-F238E27FC236}">
                  <a16:creationId xmlns:a16="http://schemas.microsoft.com/office/drawing/2014/main" id="{1297EB10-92E3-0A13-7CAE-6DFDE95CB5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4958918" y="1742205"/>
              <a:ext cx="239730" cy="229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2">
              <a:extLst>
                <a:ext uri="{FF2B5EF4-FFF2-40B4-BE49-F238E27FC236}">
                  <a16:creationId xmlns:a16="http://schemas.microsoft.com/office/drawing/2014/main" id="{1A215974-49B5-201E-512C-57FEE60035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5161694" y="1746886"/>
              <a:ext cx="234840" cy="22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22">
              <a:extLst>
                <a:ext uri="{FF2B5EF4-FFF2-40B4-BE49-F238E27FC236}">
                  <a16:creationId xmlns:a16="http://schemas.microsoft.com/office/drawing/2014/main" id="{32304063-3B01-FC7F-C39D-3797AF8957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5366853" y="1744545"/>
              <a:ext cx="234840" cy="22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22">
              <a:extLst>
                <a:ext uri="{FF2B5EF4-FFF2-40B4-BE49-F238E27FC236}">
                  <a16:creationId xmlns:a16="http://schemas.microsoft.com/office/drawing/2014/main" id="{29DC6C38-59B3-DBEE-E0BE-8697E8242F1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5569745" y="1742204"/>
              <a:ext cx="234840" cy="22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3" name="Picture 22">
              <a:extLst>
                <a:ext uri="{FF2B5EF4-FFF2-40B4-BE49-F238E27FC236}">
                  <a16:creationId xmlns:a16="http://schemas.microsoft.com/office/drawing/2014/main" id="{29E46E12-380E-56FA-10E8-76AF4003E8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5772637" y="1746886"/>
              <a:ext cx="234840" cy="2247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7CC54F01-6C90-6ECF-4232-C436A83936F6}"/>
              </a:ext>
            </a:extLst>
          </p:cNvPr>
          <p:cNvSpPr/>
          <p:nvPr/>
        </p:nvSpPr>
        <p:spPr>
          <a:xfrm>
            <a:off x="17344878" y="5474476"/>
            <a:ext cx="6143750" cy="3486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55" name="사각형: 둥근 모서리 131">
            <a:extLst>
              <a:ext uri="{FF2B5EF4-FFF2-40B4-BE49-F238E27FC236}">
                <a16:creationId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17466906" y="8080308"/>
            <a:ext cx="5934270" cy="1212981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사각형: 둥근 모서리 56">
            <a:extLst>
              <a:ext uri="{FF2B5EF4-FFF2-40B4-BE49-F238E27FC236}">
                <a16:creationId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18274610" y="8285895"/>
            <a:ext cx="4318863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 메뉴표시 영역에 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정보 추가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AB2CC011-E95C-FE74-D21A-91E79ADDC384}"/>
              </a:ext>
            </a:extLst>
          </p:cNvPr>
          <p:cNvGrpSpPr/>
          <p:nvPr/>
        </p:nvGrpSpPr>
        <p:grpSpPr>
          <a:xfrm>
            <a:off x="3022541" y="3028700"/>
            <a:ext cx="5151076" cy="9338689"/>
            <a:chOff x="607162" y="1631289"/>
            <a:chExt cx="2618842" cy="4747854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ECC2E32B-11C3-6E5B-A963-42DDCF87213A}"/>
                </a:ext>
              </a:extLst>
            </p:cNvPr>
            <p:cNvGrpSpPr/>
            <p:nvPr/>
          </p:nvGrpSpPr>
          <p:grpSpPr>
            <a:xfrm>
              <a:off x="607162" y="1631289"/>
              <a:ext cx="2618842" cy="4747854"/>
              <a:chOff x="607162" y="1631289"/>
              <a:chExt cx="2618842" cy="4747854"/>
            </a:xfrm>
          </p:grpSpPr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B648842C-142E-9E8F-02B5-C898B0680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7933" y="1857062"/>
                <a:ext cx="1979892" cy="4288090"/>
              </a:xfrm>
              <a:prstGeom prst="rect">
                <a:avLst/>
              </a:prstGeom>
            </p:spPr>
          </p:pic>
          <p:pic>
            <p:nvPicPr>
              <p:cNvPr id="166" name="Picture 2" descr="현실적인 스마트폰 목업 | 프리미엄 벡터">
                <a:extLst>
                  <a:ext uri="{FF2B5EF4-FFF2-40B4-BE49-F238E27FC236}">
                    <a16:creationId xmlns:a16="http://schemas.microsoft.com/office/drawing/2014/main" id="{2EFDFD3B-B810-D26F-D6BC-E5221C7623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53" t="9668" r="27753" b="9668"/>
              <a:stretch/>
            </p:blipFill>
            <p:spPr bwMode="auto">
              <a:xfrm>
                <a:off x="607162" y="1631289"/>
                <a:ext cx="2618842" cy="4747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1" name="사각형: 둥근 모서리 45">
              <a:extLst>
                <a:ext uri="{FF2B5EF4-FFF2-40B4-BE49-F238E27FC236}">
                  <a16:creationId xmlns:a16="http://schemas.microsoft.com/office/drawing/2014/main" id="{0B0673DD-1079-A422-5A63-478DA13D6481}"/>
                </a:ext>
              </a:extLst>
            </p:cNvPr>
            <p:cNvSpPr/>
            <p:nvPr/>
          </p:nvSpPr>
          <p:spPr>
            <a:xfrm>
              <a:off x="933450" y="1841500"/>
              <a:ext cx="1962150" cy="4318000"/>
            </a:xfrm>
            <a:prstGeom prst="roundRect">
              <a:avLst>
                <a:gd name="adj" fmla="val 819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15F26C70-2C93-642A-8936-0C2F8FFC88AF}"/>
                </a:ext>
              </a:extLst>
            </p:cNvPr>
            <p:cNvGrpSpPr/>
            <p:nvPr/>
          </p:nvGrpSpPr>
          <p:grpSpPr>
            <a:xfrm>
              <a:off x="2501050" y="2694940"/>
              <a:ext cx="365760" cy="365760"/>
              <a:chOff x="4669790" y="3892551"/>
              <a:chExt cx="1181099" cy="1181099"/>
            </a:xfrm>
          </p:grpSpPr>
          <p:sp>
            <p:nvSpPr>
              <p:cNvPr id="163" name="타원 162">
                <a:extLst>
                  <a:ext uri="{FF2B5EF4-FFF2-40B4-BE49-F238E27FC236}">
                    <a16:creationId xmlns:a16="http://schemas.microsoft.com/office/drawing/2014/main" id="{D0512A9C-1B7D-CE74-FF18-BF2F06D82646}"/>
                  </a:ext>
                </a:extLst>
              </p:cNvPr>
              <p:cNvSpPr/>
              <p:nvPr/>
            </p:nvSpPr>
            <p:spPr>
              <a:xfrm>
                <a:off x="4669790" y="3892551"/>
                <a:ext cx="1181099" cy="1181099"/>
              </a:xfrm>
              <a:prstGeom prst="ellipse">
                <a:avLst/>
              </a:prstGeom>
              <a:solidFill>
                <a:schemeClr val="tx1"/>
              </a:solidFill>
              <a:ln w="412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164" name="Picture 4">
                <a:extLst>
                  <a:ext uri="{FF2B5EF4-FFF2-40B4-BE49-F238E27FC236}">
                    <a16:creationId xmlns:a16="http://schemas.microsoft.com/office/drawing/2014/main" id="{67AE2B90-1673-C74F-02A0-5F4229D1D9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9665" b="89963" l="9414" r="91119">
                            <a14:foregroundMark x1="9591" y1="27138" x2="9591" y2="27138"/>
                            <a14:foregroundMark x1="91119" y1="27695" x2="91119" y2="276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73" t="16146" r="5673" b="10853"/>
              <a:stretch/>
            </p:blipFill>
            <p:spPr bwMode="auto">
              <a:xfrm>
                <a:off x="4875413" y="4170995"/>
                <a:ext cx="787357" cy="6195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68" name="사각형: 둥근 모서리 131">
            <a:extLst>
              <a:ext uri="{FF2B5EF4-FFF2-40B4-BE49-F238E27FC236}">
                <a16:creationId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5523722" y="6254619"/>
            <a:ext cx="5638800" cy="1212981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둥근 모서리 56">
            <a:extLst>
              <a:ext uri="{FF2B5EF4-FFF2-40B4-BE49-F238E27FC236}">
                <a16:creationId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6115871" y="6460206"/>
            <a:ext cx="431886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페이지 진입 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진입 메뉴 상시 노출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472914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마이페이지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메뉴 추가</a:t>
            </a:r>
            <a:endParaRPr lang="ko-KR" altLang="en-US" sz="2400" spc="-150" dirty="0"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C0BD2D1-C5C5-ECF2-DB09-4FD51019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237" y="3563830"/>
            <a:ext cx="4123817" cy="887349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04BC47FB-595E-ECBD-3E9C-F3EAC891FFC1}"/>
              </a:ext>
            </a:extLst>
          </p:cNvPr>
          <p:cNvSpPr/>
          <p:nvPr/>
        </p:nvSpPr>
        <p:spPr>
          <a:xfrm>
            <a:off x="3364859" y="9579383"/>
            <a:ext cx="3906782" cy="2752507"/>
          </a:xfrm>
          <a:prstGeom prst="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8364414" y="3507847"/>
            <a:ext cx="9102492" cy="8719982"/>
            <a:chOff x="7505998" y="3563830"/>
            <a:chExt cx="6545905" cy="6270829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6589C138-3445-A256-B46A-6B51FF056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063"/>
            <a:stretch/>
          </p:blipFill>
          <p:spPr>
            <a:xfrm>
              <a:off x="7505998" y="3563830"/>
              <a:ext cx="6545905" cy="463930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392FD723-8C92-B290-722E-957E4AA4E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364"/>
            <a:stretch/>
          </p:blipFill>
          <p:spPr>
            <a:xfrm>
              <a:off x="7505998" y="8840003"/>
              <a:ext cx="6545905" cy="652979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1ED69BC7-21C9-C674-759D-0369D293B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364" b="1990"/>
            <a:stretch/>
          </p:blipFill>
          <p:spPr>
            <a:xfrm>
              <a:off x="7505998" y="7989478"/>
              <a:ext cx="6545905" cy="1212547"/>
            </a:xfrm>
            <a:prstGeom prst="rect">
              <a:avLst/>
            </a:prstGeom>
          </p:spPr>
        </p:pic>
        <p:sp>
          <p:nvSpPr>
            <p:cNvPr id="45" name="사각형: 둥근 모서리 14">
              <a:extLst>
                <a:ext uri="{FF2B5EF4-FFF2-40B4-BE49-F238E27FC236}">
                  <a16:creationId xmlns:a16="http://schemas.microsoft.com/office/drawing/2014/main" id="{AA4DAEF4-2755-1B39-6224-DA16BF3E5FAF}"/>
                </a:ext>
              </a:extLst>
            </p:cNvPr>
            <p:cNvSpPr/>
            <p:nvPr/>
          </p:nvSpPr>
          <p:spPr>
            <a:xfrm>
              <a:off x="8570201" y="8181087"/>
              <a:ext cx="610436" cy="610436"/>
            </a:xfrm>
            <a:prstGeom prst="roundRect">
              <a:avLst/>
            </a:prstGeom>
            <a:solidFill>
              <a:srgbClr val="F1F3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DBA2A03-A14E-AEEB-8F3C-B4C94EF904FE}"/>
                </a:ext>
              </a:extLst>
            </p:cNvPr>
            <p:cNvSpPr/>
            <p:nvPr/>
          </p:nvSpPr>
          <p:spPr>
            <a:xfrm>
              <a:off x="8443981" y="8766050"/>
              <a:ext cx="879986" cy="299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>
                  <a:solidFill>
                    <a:srgbClr val="5F5F5F"/>
                  </a:solidFill>
                </a:rPr>
                <a:t>퀘스트</a:t>
              </a:r>
            </a:p>
          </p:txBody>
        </p:sp>
        <p:pic>
          <p:nvPicPr>
            <p:cNvPr id="47" name="Picture 4" descr="Quest Icons - Free SVG &amp; PNG Quest Images - Noun Project">
              <a:extLst>
                <a:ext uri="{FF2B5EF4-FFF2-40B4-BE49-F238E27FC236}">
                  <a16:creationId xmlns:a16="http://schemas.microsoft.com/office/drawing/2014/main" id="{ED4D8C05-65E1-4E25-6B44-0B219EE4C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459" y="8317394"/>
              <a:ext cx="375434" cy="375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ABD5C1-42B3-3FAB-1BFA-830E94295C8C}"/>
                </a:ext>
              </a:extLst>
            </p:cNvPr>
            <p:cNvSpPr/>
            <p:nvPr/>
          </p:nvSpPr>
          <p:spPr>
            <a:xfrm>
              <a:off x="8439173" y="8078964"/>
              <a:ext cx="855765" cy="989488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93300C1B-5BBC-99DF-B43D-63AB4DBE4A82}"/>
                </a:ext>
              </a:extLst>
            </p:cNvPr>
            <p:cNvSpPr/>
            <p:nvPr/>
          </p:nvSpPr>
          <p:spPr>
            <a:xfrm>
              <a:off x="8992562" y="8113786"/>
              <a:ext cx="252407" cy="252407"/>
            </a:xfrm>
            <a:prstGeom prst="ellipse">
              <a:avLst/>
            </a:prstGeom>
            <a:solidFill>
              <a:srgbClr val="4765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/>
                <a:t>0</a:t>
              </a:r>
              <a:endParaRPr lang="ko-KR" altLang="en-US" sz="800" b="1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C166D5D-27E0-1175-1FF9-FC74973CAE82}"/>
                </a:ext>
              </a:extLst>
            </p:cNvPr>
            <p:cNvSpPr/>
            <p:nvPr/>
          </p:nvSpPr>
          <p:spPr>
            <a:xfrm>
              <a:off x="8015260" y="9512794"/>
              <a:ext cx="5671492" cy="321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메뉴 및 수행 가능한 퀘스트 수량 표시</a:t>
              </a:r>
            </a:p>
          </p:txBody>
        </p:sp>
      </p:grpSp>
      <p:sp>
        <p:nvSpPr>
          <p:cNvPr id="53" name="사각형: 둥근 모서리 131">
            <a:extLst>
              <a:ext uri="{FF2B5EF4-FFF2-40B4-BE49-F238E27FC236}">
                <a16:creationId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17952097" y="3732243"/>
            <a:ext cx="5617029" cy="1511561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6">
            <a:extLst>
              <a:ext uri="{FF2B5EF4-FFF2-40B4-BE49-F238E27FC236}">
                <a16:creationId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18255949" y="3937830"/>
            <a:ext cx="4790663" cy="11336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나의 활동 영역에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메뉴 추가</a:t>
            </a: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클릭 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페이지로 이동</a:t>
            </a: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메뉴 추가 가능 여부 및 방법 협의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연결선: 꺾임 16">
            <a:extLst>
              <a:ext uri="{FF2B5EF4-FFF2-40B4-BE49-F238E27FC236}">
                <a16:creationId xmlns:a16="http://schemas.microsoft.com/office/drawing/2014/main" id="{5903681F-661C-6422-2FAE-C8E098DF8266}"/>
              </a:ext>
            </a:extLst>
          </p:cNvPr>
          <p:cNvCxnSpPr>
            <a:cxnSpLocks/>
            <a:stCxn id="41" idx="3"/>
            <a:endCxn id="49" idx="1"/>
          </p:cNvCxnSpPr>
          <p:nvPr/>
        </p:nvCxnSpPr>
        <p:spPr>
          <a:xfrm flipV="1">
            <a:off x="7271641" y="10474398"/>
            <a:ext cx="2390411" cy="481239"/>
          </a:xfrm>
          <a:prstGeom prst="bentConnector3">
            <a:avLst>
              <a:gd name="adj1" fmla="val 50000"/>
            </a:avLst>
          </a:prstGeom>
          <a:ln w="635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3361320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기존 프로필 정보 영역에 배지 노출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배지 노출 가능 여부 및 방법 협의</a:t>
            </a:r>
          </a:p>
        </p:txBody>
      </p:sp>
      <p:grpSp>
        <p:nvGrpSpPr>
          <p:cNvPr id="4" name="그룹 98"/>
          <p:cNvGrpSpPr/>
          <p:nvPr/>
        </p:nvGrpSpPr>
        <p:grpSpPr>
          <a:xfrm>
            <a:off x="3266619" y="3554181"/>
            <a:ext cx="10468043" cy="7971042"/>
            <a:chOff x="8809002" y="4281968"/>
            <a:chExt cx="6765995" cy="5152064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D1035143-9CDD-B813-5B68-89F1156F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9002" y="4281968"/>
              <a:ext cx="3170109" cy="4948928"/>
            </a:xfrm>
            <a:prstGeom prst="rect">
              <a:avLst/>
            </a:prstGeom>
          </p:spPr>
        </p:pic>
        <p:grpSp>
          <p:nvGrpSpPr>
            <p:cNvPr id="5" name="그룹 79">
              <a:extLst>
                <a:ext uri="{FF2B5EF4-FFF2-40B4-BE49-F238E27FC236}">
                  <a16:creationId xmlns:a16="http://schemas.microsoft.com/office/drawing/2014/main" id="{5F8B4479-82F1-F998-8BF8-9A07D963F6B7}"/>
                </a:ext>
              </a:extLst>
            </p:cNvPr>
            <p:cNvGrpSpPr/>
            <p:nvPr/>
          </p:nvGrpSpPr>
          <p:grpSpPr>
            <a:xfrm>
              <a:off x="9875720" y="4739166"/>
              <a:ext cx="1048559" cy="229471"/>
              <a:chOff x="4958918" y="1742204"/>
              <a:chExt cx="1048559" cy="229471"/>
            </a:xfrm>
          </p:grpSpPr>
          <p:pic>
            <p:nvPicPr>
              <p:cNvPr id="94" name="Picture 22">
                <a:extLst>
                  <a:ext uri="{FF2B5EF4-FFF2-40B4-BE49-F238E27FC236}">
                    <a16:creationId xmlns:a16="http://schemas.microsoft.com/office/drawing/2014/main" id="{2BAA4758-6197-7290-6D01-D45172DA7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22">
                <a:extLst>
                  <a:ext uri="{FF2B5EF4-FFF2-40B4-BE49-F238E27FC236}">
                    <a16:creationId xmlns:a16="http://schemas.microsoft.com/office/drawing/2014/main" id="{0737B3B7-E8D3-6060-EB2F-8E258753C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2">
                <a:extLst>
                  <a:ext uri="{FF2B5EF4-FFF2-40B4-BE49-F238E27FC236}">
                    <a16:creationId xmlns:a16="http://schemas.microsoft.com/office/drawing/2014/main" id="{48BBC8FA-CF3F-7690-CE78-0DD15B8956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2">
                <a:extLst>
                  <a:ext uri="{FF2B5EF4-FFF2-40B4-BE49-F238E27FC236}">
                    <a16:creationId xmlns:a16="http://schemas.microsoft.com/office/drawing/2014/main" id="{D7EB7C05-49E7-759D-790E-291BAF7D04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22">
                <a:extLst>
                  <a:ext uri="{FF2B5EF4-FFF2-40B4-BE49-F238E27FC236}">
                    <a16:creationId xmlns:a16="http://schemas.microsoft.com/office/drawing/2014/main" id="{D06C553D-9DCE-46EE-4D56-BFC273B542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AAEE8EF0-05E4-E93B-18B4-41BC9AD34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3522"/>
            <a:stretch/>
          </p:blipFill>
          <p:spPr>
            <a:xfrm>
              <a:off x="8809002" y="9113421"/>
              <a:ext cx="3170109" cy="320611"/>
            </a:xfrm>
            <a:prstGeom prst="rect">
              <a:avLst/>
            </a:prstGeom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FEBF22E-06A3-7857-C97D-C2EF2ED6D393}"/>
                </a:ext>
              </a:extLst>
            </p:cNvPr>
            <p:cNvSpPr/>
            <p:nvPr/>
          </p:nvSpPr>
          <p:spPr>
            <a:xfrm>
              <a:off x="9023275" y="8931306"/>
              <a:ext cx="2730500" cy="190500"/>
            </a:xfrm>
            <a:prstGeom prst="rect">
              <a:avLst/>
            </a:prstGeom>
            <a:solidFill>
              <a:srgbClr val="F4F6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8FA41F3F-C75D-3EAB-53B8-A1FC4FB427CB}"/>
                </a:ext>
              </a:extLst>
            </p:cNvPr>
            <p:cNvSpPr/>
            <p:nvPr/>
          </p:nvSpPr>
          <p:spPr>
            <a:xfrm>
              <a:off x="9134400" y="8851931"/>
              <a:ext cx="468313" cy="174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 dirty="0">
                  <a:solidFill>
                    <a:srgbClr val="84949C"/>
                  </a:solidFill>
                </a:rPr>
                <a:t>퀘스트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6D23E46-98C9-16A8-0AE2-6078D6DA78C1}"/>
                </a:ext>
              </a:extLst>
            </p:cNvPr>
            <p:cNvSpPr/>
            <p:nvPr/>
          </p:nvSpPr>
          <p:spPr>
            <a:xfrm>
              <a:off x="9053934" y="8799440"/>
              <a:ext cx="344532" cy="143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500" b="1" dirty="0">
                  <a:solidFill>
                    <a:srgbClr val="FF0000"/>
                  </a:solidFill>
                </a:rPr>
                <a:t>New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CB905343-3BDD-992F-9147-C1E62D1F1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526"/>
            <a:stretch/>
          </p:blipFill>
          <p:spPr>
            <a:xfrm>
              <a:off x="12050467" y="4316868"/>
              <a:ext cx="3524530" cy="5117164"/>
            </a:xfrm>
            <a:prstGeom prst="rect">
              <a:avLst/>
            </a:prstGeom>
          </p:spPr>
        </p:pic>
        <p:grpSp>
          <p:nvGrpSpPr>
            <p:cNvPr id="9" name="그룹 85">
              <a:extLst>
                <a:ext uri="{FF2B5EF4-FFF2-40B4-BE49-F238E27FC236}">
                  <a16:creationId xmlns:a16="http://schemas.microsoft.com/office/drawing/2014/main" id="{810D9A79-A5E0-2292-6DF1-6766C47C4651}"/>
                </a:ext>
              </a:extLst>
            </p:cNvPr>
            <p:cNvGrpSpPr/>
            <p:nvPr/>
          </p:nvGrpSpPr>
          <p:grpSpPr>
            <a:xfrm>
              <a:off x="12966907" y="5849652"/>
              <a:ext cx="1336411" cy="292466"/>
              <a:chOff x="4958918" y="1742204"/>
              <a:chExt cx="1048559" cy="229471"/>
            </a:xfrm>
          </p:grpSpPr>
          <p:pic>
            <p:nvPicPr>
              <p:cNvPr id="89" name="Picture 22">
                <a:extLst>
                  <a:ext uri="{FF2B5EF4-FFF2-40B4-BE49-F238E27FC236}">
                    <a16:creationId xmlns:a16="http://schemas.microsoft.com/office/drawing/2014/main" id="{3A3EC5DF-3B04-03C7-8797-E30CDD92F6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2">
                <a:extLst>
                  <a:ext uri="{FF2B5EF4-FFF2-40B4-BE49-F238E27FC236}">
                    <a16:creationId xmlns:a16="http://schemas.microsoft.com/office/drawing/2014/main" id="{6C9989F7-9998-F6D0-F4CD-6C00A896F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2">
                <a:extLst>
                  <a:ext uri="{FF2B5EF4-FFF2-40B4-BE49-F238E27FC236}">
                    <a16:creationId xmlns:a16="http://schemas.microsoft.com/office/drawing/2014/main" id="{192AA964-5582-2C34-46FC-23C815472F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22">
                <a:extLst>
                  <a:ext uri="{FF2B5EF4-FFF2-40B4-BE49-F238E27FC236}">
                    <a16:creationId xmlns:a16="http://schemas.microsoft.com/office/drawing/2014/main" id="{70B1BA4D-AC86-DD31-5D1D-F2E86F5A0B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22">
                <a:extLst>
                  <a:ext uri="{FF2B5EF4-FFF2-40B4-BE49-F238E27FC236}">
                    <a16:creationId xmlns:a16="http://schemas.microsoft.com/office/drawing/2014/main" id="{223CFDC5-50AA-9FE6-8A55-5322BAD678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55C9099-8ADB-372C-68D6-C2B4ACB9E69C}"/>
                </a:ext>
              </a:extLst>
            </p:cNvPr>
            <p:cNvSpPr/>
            <p:nvPr/>
          </p:nvSpPr>
          <p:spPr>
            <a:xfrm>
              <a:off x="9851315" y="4712602"/>
              <a:ext cx="1120140" cy="268369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8440AF65-314C-528F-B2BD-04A7919A6745}"/>
                </a:ext>
              </a:extLst>
            </p:cNvPr>
            <p:cNvSpPr/>
            <p:nvPr/>
          </p:nvSpPr>
          <p:spPr>
            <a:xfrm>
              <a:off x="12944551" y="5840642"/>
              <a:ext cx="1349223" cy="306189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00" name="사각형: 둥근 모서리 131">
            <a:extLst>
              <a:ext uri="{FF2B5EF4-FFF2-40B4-BE49-F238E27FC236}">
                <a16:creationId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4599002" y="11215394"/>
            <a:ext cx="7288198" cy="1212981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56">
            <a:extLst>
              <a:ext uri="{FF2B5EF4-FFF2-40B4-BE49-F238E27FC236}">
                <a16:creationId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6075439" y="11420981"/>
            <a:ext cx="431886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보상으로 획득하여 설정한 배지를 기존 프로필 정보영역에 노출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0" name="그룹 132"/>
          <p:cNvGrpSpPr/>
          <p:nvPr/>
        </p:nvGrpSpPr>
        <p:grpSpPr>
          <a:xfrm>
            <a:off x="14427108" y="3785170"/>
            <a:ext cx="8777361" cy="7504870"/>
            <a:chOff x="14930962" y="3841154"/>
            <a:chExt cx="6838484" cy="5847080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43A3B381-0664-E6C5-69E6-6341126E2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02" t="186"/>
            <a:stretch/>
          </p:blipFill>
          <p:spPr>
            <a:xfrm>
              <a:off x="14947599" y="3841154"/>
              <a:ext cx="2496050" cy="5847080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F7CF12BA-CE6A-5ABD-FC17-46F031510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7667109" y="3929721"/>
              <a:ext cx="4102337" cy="1513184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F34B1F2C-5C98-90A6-FFA1-2B5E397C5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7667108" y="5561913"/>
              <a:ext cx="4102337" cy="1513184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A336F74-989B-2F0D-B1C8-0096A2E5381A}"/>
                </a:ext>
              </a:extLst>
            </p:cNvPr>
            <p:cNvSpPr/>
            <p:nvPr/>
          </p:nvSpPr>
          <p:spPr>
            <a:xfrm>
              <a:off x="14930962" y="3851430"/>
              <a:ext cx="2498895" cy="582144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41B750CB-D20B-8F37-0581-B2A16ED78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4990148" y="7624203"/>
              <a:ext cx="2376887" cy="876736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9142DA7-3006-B9AF-EFB2-5814A3BBA816}"/>
                </a:ext>
              </a:extLst>
            </p:cNvPr>
            <p:cNvSpPr/>
            <p:nvPr/>
          </p:nvSpPr>
          <p:spPr>
            <a:xfrm>
              <a:off x="14997129" y="7619404"/>
              <a:ext cx="2362200" cy="87630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11" name="그룹 107">
              <a:extLst>
                <a:ext uri="{FF2B5EF4-FFF2-40B4-BE49-F238E27FC236}">
                  <a16:creationId xmlns:a16="http://schemas.microsoft.com/office/drawing/2014/main" id="{9A4CC7B6-CC08-7906-5E27-7100435D6D04}"/>
                </a:ext>
              </a:extLst>
            </p:cNvPr>
            <p:cNvGrpSpPr/>
            <p:nvPr/>
          </p:nvGrpSpPr>
          <p:grpSpPr>
            <a:xfrm>
              <a:off x="19708397" y="4846758"/>
              <a:ext cx="1048559" cy="229471"/>
              <a:chOff x="4958918" y="1742204"/>
              <a:chExt cx="1048559" cy="229471"/>
            </a:xfrm>
          </p:grpSpPr>
          <p:pic>
            <p:nvPicPr>
              <p:cNvPr id="128" name="Picture 22">
                <a:extLst>
                  <a:ext uri="{FF2B5EF4-FFF2-40B4-BE49-F238E27FC236}">
                    <a16:creationId xmlns:a16="http://schemas.microsoft.com/office/drawing/2014/main" id="{DB8A2D25-124A-2337-DE0E-C8BF5991E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2">
                <a:extLst>
                  <a:ext uri="{FF2B5EF4-FFF2-40B4-BE49-F238E27FC236}">
                    <a16:creationId xmlns:a16="http://schemas.microsoft.com/office/drawing/2014/main" id="{45D92E89-59E3-F1B6-3CED-537C96300A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22">
                <a:extLst>
                  <a:ext uri="{FF2B5EF4-FFF2-40B4-BE49-F238E27FC236}">
                    <a16:creationId xmlns:a16="http://schemas.microsoft.com/office/drawing/2014/main" id="{0A55E9B0-93AC-252B-29CE-027B7AE18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22">
                <a:extLst>
                  <a:ext uri="{FF2B5EF4-FFF2-40B4-BE49-F238E27FC236}">
                    <a16:creationId xmlns:a16="http://schemas.microsoft.com/office/drawing/2014/main" id="{F28C7B88-5E81-BBEA-392D-4BD8CBAA54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22">
                <a:extLst>
                  <a:ext uri="{FF2B5EF4-FFF2-40B4-BE49-F238E27FC236}">
                    <a16:creationId xmlns:a16="http://schemas.microsoft.com/office/drawing/2014/main" id="{86B3EB41-18F4-A5D0-B0E5-DF6BDEE053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08">
              <a:extLst>
                <a:ext uri="{FF2B5EF4-FFF2-40B4-BE49-F238E27FC236}">
                  <a16:creationId xmlns:a16="http://schemas.microsoft.com/office/drawing/2014/main" id="{8D65F3A4-B1E4-518D-35E0-D72B7A6C2B74}"/>
                </a:ext>
              </a:extLst>
            </p:cNvPr>
            <p:cNvGrpSpPr/>
            <p:nvPr/>
          </p:nvGrpSpPr>
          <p:grpSpPr>
            <a:xfrm>
              <a:off x="19988283" y="5664822"/>
              <a:ext cx="1048559" cy="229471"/>
              <a:chOff x="4958918" y="1742204"/>
              <a:chExt cx="1048559" cy="229471"/>
            </a:xfrm>
          </p:grpSpPr>
          <p:pic>
            <p:nvPicPr>
              <p:cNvPr id="123" name="Picture 22">
                <a:extLst>
                  <a:ext uri="{FF2B5EF4-FFF2-40B4-BE49-F238E27FC236}">
                    <a16:creationId xmlns:a16="http://schemas.microsoft.com/office/drawing/2014/main" id="{F6E1A4F7-A896-8CC1-116B-C34C8BC869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4" name="Picture 22">
                <a:extLst>
                  <a:ext uri="{FF2B5EF4-FFF2-40B4-BE49-F238E27FC236}">
                    <a16:creationId xmlns:a16="http://schemas.microsoft.com/office/drawing/2014/main" id="{4D608E84-28B3-E546-6880-4534197CB9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22">
                <a:extLst>
                  <a:ext uri="{FF2B5EF4-FFF2-40B4-BE49-F238E27FC236}">
                    <a16:creationId xmlns:a16="http://schemas.microsoft.com/office/drawing/2014/main" id="{36C0B33D-79C0-94AF-AB6F-8A0A5EAB7C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22">
                <a:extLst>
                  <a:ext uri="{FF2B5EF4-FFF2-40B4-BE49-F238E27FC236}">
                    <a16:creationId xmlns:a16="http://schemas.microsoft.com/office/drawing/2014/main" id="{FEB19910-4E2D-49BE-4B9D-6CC5DE1607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:a16="http://schemas.microsoft.com/office/drawing/2014/main" id="{ABD57630-8690-8EA7-5036-9CAA58CE3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4B1D636D-B149-DB6B-4DC3-B96C6A0A3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7661731" y="7194105"/>
              <a:ext cx="4102337" cy="1513184"/>
            </a:xfrm>
            <a:prstGeom prst="rect">
              <a:avLst/>
            </a:prstGeom>
          </p:spPr>
        </p:pic>
        <p:grpSp>
          <p:nvGrpSpPr>
            <p:cNvPr id="13" name="그룹 110">
              <a:extLst>
                <a:ext uri="{FF2B5EF4-FFF2-40B4-BE49-F238E27FC236}">
                  <a16:creationId xmlns:a16="http://schemas.microsoft.com/office/drawing/2014/main" id="{DE1F6911-F4BA-FA09-4B1B-3E713989A33B}"/>
                </a:ext>
              </a:extLst>
            </p:cNvPr>
            <p:cNvGrpSpPr/>
            <p:nvPr/>
          </p:nvGrpSpPr>
          <p:grpSpPr>
            <a:xfrm>
              <a:off x="17668938" y="8026772"/>
              <a:ext cx="668284" cy="146250"/>
              <a:chOff x="4958918" y="1742204"/>
              <a:chExt cx="1048559" cy="229471"/>
            </a:xfrm>
          </p:grpSpPr>
          <p:pic>
            <p:nvPicPr>
              <p:cNvPr id="118" name="Picture 22">
                <a:extLst>
                  <a:ext uri="{FF2B5EF4-FFF2-40B4-BE49-F238E27FC236}">
                    <a16:creationId xmlns:a16="http://schemas.microsoft.com/office/drawing/2014/main" id="{8CAE2ECD-376E-81CD-5B98-AE971952E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22">
                <a:extLst>
                  <a:ext uri="{FF2B5EF4-FFF2-40B4-BE49-F238E27FC236}">
                    <a16:creationId xmlns:a16="http://schemas.microsoft.com/office/drawing/2014/main" id="{A8433F44-CFF0-0D16-F398-23EA06BB7A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22">
                <a:extLst>
                  <a:ext uri="{FF2B5EF4-FFF2-40B4-BE49-F238E27FC236}">
                    <a16:creationId xmlns:a16="http://schemas.microsoft.com/office/drawing/2014/main" id="{11967D7A-7B56-860C-4A7B-3BB298839B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22">
                <a:extLst>
                  <a:ext uri="{FF2B5EF4-FFF2-40B4-BE49-F238E27FC236}">
                    <a16:creationId xmlns:a16="http://schemas.microsoft.com/office/drawing/2014/main" id="{35AFAC18-E809-3CC9-C60D-2CDBC39DFB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22">
                <a:extLst>
                  <a:ext uri="{FF2B5EF4-FFF2-40B4-BE49-F238E27FC236}">
                    <a16:creationId xmlns:a16="http://schemas.microsoft.com/office/drawing/2014/main" id="{1BB2A7A1-6A6B-FE9E-E883-C811195090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97308B3F-F476-6161-0F93-48B3BF3C4D8B}"/>
                </a:ext>
              </a:extLst>
            </p:cNvPr>
            <p:cNvSpPr/>
            <p:nvPr/>
          </p:nvSpPr>
          <p:spPr>
            <a:xfrm>
              <a:off x="19699304" y="4834930"/>
              <a:ext cx="1067067" cy="24571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id="{43886259-AB7D-7F92-A9D5-314EE8F3983D}"/>
                </a:ext>
              </a:extLst>
            </p:cNvPr>
            <p:cNvSpPr/>
            <p:nvPr/>
          </p:nvSpPr>
          <p:spPr>
            <a:xfrm>
              <a:off x="19969775" y="5660140"/>
              <a:ext cx="1067067" cy="24571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87E194C-88AE-76A1-F99C-9FEF3AE32582}"/>
                </a:ext>
              </a:extLst>
            </p:cNvPr>
            <p:cNvSpPr/>
            <p:nvPr/>
          </p:nvSpPr>
          <p:spPr>
            <a:xfrm>
              <a:off x="17667454" y="8026772"/>
              <a:ext cx="669775" cy="170482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4BAAC713-CD27-0DCB-C819-FD47203247D0}"/>
                </a:ext>
              </a:extLst>
            </p:cNvPr>
            <p:cNvSpPr/>
            <p:nvPr/>
          </p:nvSpPr>
          <p:spPr>
            <a:xfrm>
              <a:off x="17668944" y="3925039"/>
              <a:ext cx="4081181" cy="4782250"/>
            </a:xfrm>
            <a:prstGeom prst="rect">
              <a:avLst/>
            </a:prstGeom>
            <a:noFill/>
            <a:ln w="635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16" name="연결선: 꺾임 50">
              <a:extLst>
                <a:ext uri="{FF2B5EF4-FFF2-40B4-BE49-F238E27FC236}">
                  <a16:creationId xmlns:a16="http://schemas.microsoft.com/office/drawing/2014/main" id="{DE737E0D-4A42-83E0-F424-3F537F2F5307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 flipV="1">
              <a:off x="17359329" y="6318505"/>
              <a:ext cx="307779" cy="1739049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4C60B635-9009-43BF-6BD3-C5D09FBA65DC}"/>
                </a:ext>
              </a:extLst>
            </p:cNvPr>
            <p:cNvSpPr/>
            <p:nvPr/>
          </p:nvSpPr>
          <p:spPr>
            <a:xfrm>
              <a:off x="17862627" y="8719274"/>
              <a:ext cx="3566858" cy="2024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chemeClr val="tx1"/>
                  </a:solidFill>
                </a:rPr>
                <a:t>노출 가능한 배지 위치</a:t>
              </a:r>
            </a:p>
          </p:txBody>
        </p:sp>
      </p:grpSp>
      <p:sp>
        <p:nvSpPr>
          <p:cNvPr id="134" name="사각형: 둥근 모서리 131">
            <a:extLst>
              <a:ext uri="{FF2B5EF4-FFF2-40B4-BE49-F238E27FC236}">
                <a16:creationId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15276333" y="11125198"/>
            <a:ext cx="7288198" cy="1212981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사각형: 둥근 모서리 56">
            <a:extLst>
              <a:ext uri="{FF2B5EF4-FFF2-40B4-BE49-F238E27FC236}">
                <a16:creationId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16752770" y="11330785"/>
            <a:ext cx="431886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보상으로 획득하여 설정한 배지를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여행톡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위치에 표시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8707943" y="1768828"/>
            <a:ext cx="4279309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5136932"/>
            <a:ext cx="4700075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798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602661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8D09E96E-4B96-079B-6235-1941F34FCA0E}"/>
              </a:ext>
            </a:extLst>
          </p:cNvPr>
          <p:cNvSpPr txBox="1"/>
          <p:nvPr/>
        </p:nvSpPr>
        <p:spPr>
          <a:xfrm>
            <a:off x="19105214" y="919811"/>
            <a:ext cx="4715742" cy="36920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862E515-73AC-B103-A882-7272439284C6}"/>
              </a:ext>
            </a:extLst>
          </p:cNvPr>
          <p:cNvSpPr txBox="1"/>
          <p:nvPr/>
        </p:nvSpPr>
        <p:spPr>
          <a:xfrm>
            <a:off x="2932530" y="858315"/>
            <a:ext cx="9692550" cy="49231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수행조직 및 업무 현황</a:t>
            </a:r>
          </a:p>
        </p:txBody>
      </p:sp>
      <p:sp>
        <p:nvSpPr>
          <p:cNvPr id="53" name="Google Shape;58;p13">
            <a:extLst>
              <a:ext uri="{FF2B5EF4-FFF2-40B4-BE49-F238E27FC236}">
                <a16:creationId xmlns:a16="http://schemas.microsoft.com/office/drawing/2014/main" id="{AA6D4C66-260C-1E03-7A14-DB7432291688}"/>
              </a:ext>
            </a:extLst>
          </p:cNvPr>
          <p:cNvSpPr txBox="1"/>
          <p:nvPr/>
        </p:nvSpPr>
        <p:spPr>
          <a:xfrm>
            <a:off x="2650516" y="1680730"/>
            <a:ext cx="13035709" cy="159975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243725" tIns="243725" rIns="243725" bIns="2437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798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사업에 최적화된 수행 조직을 구성하여 </a:t>
            </a:r>
            <a:r>
              <a:rPr lang="ko-KR" altLang="en-US" sz="4798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안정적인 사업 수행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CA28986-0D34-DCD1-70D2-0A430EC5564C}"/>
              </a:ext>
            </a:extLst>
          </p:cNvPr>
          <p:cNvGrpSpPr/>
          <p:nvPr/>
        </p:nvGrpSpPr>
        <p:grpSpPr>
          <a:xfrm>
            <a:off x="2969219" y="3045866"/>
            <a:ext cx="20406280" cy="133673"/>
            <a:chOff x="349456" y="931774"/>
            <a:chExt cx="8438197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:a16="http://schemas.microsoft.com/office/drawing/2014/main" id="{9212C751-E3C0-62BD-FEA0-B588AC572152}"/>
                </a:ext>
              </a:extLst>
            </p:cNvPr>
            <p:cNvSpPr/>
            <p:nvPr/>
          </p:nvSpPr>
          <p:spPr>
            <a:xfrm>
              <a:off x="349456" y="931774"/>
              <a:ext cx="469231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3732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51E99E87-33FE-4903-BE0B-12EEA0F9E7E0}"/>
                </a:ext>
              </a:extLst>
            </p:cNvPr>
            <p:cNvCxnSpPr/>
            <p:nvPr/>
          </p:nvCxnSpPr>
          <p:spPr>
            <a:xfrm>
              <a:off x="818687" y="949774"/>
              <a:ext cx="796896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1C90BF1-6287-DACD-D41B-C961C402E335}"/>
              </a:ext>
            </a:extLst>
          </p:cNvPr>
          <p:cNvCxnSpPr>
            <a:cxnSpLocks/>
          </p:cNvCxnSpPr>
          <p:nvPr/>
        </p:nvCxnSpPr>
        <p:spPr>
          <a:xfrm>
            <a:off x="9387578" y="7650187"/>
            <a:ext cx="4569" cy="835385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8BF92CD-3B2D-4DF0-C074-FDE4F06927C9}"/>
              </a:ext>
            </a:extLst>
          </p:cNvPr>
          <p:cNvCxnSpPr>
            <a:cxnSpLocks/>
          </p:cNvCxnSpPr>
          <p:nvPr/>
        </p:nvCxnSpPr>
        <p:spPr>
          <a:xfrm>
            <a:off x="9389860" y="4901504"/>
            <a:ext cx="0" cy="79148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1F8A4DE1-E2E4-2D65-417A-CF373D059F31}"/>
              </a:ext>
            </a:extLst>
          </p:cNvPr>
          <p:cNvCxnSpPr>
            <a:cxnSpLocks/>
          </p:cNvCxnSpPr>
          <p:nvPr/>
        </p:nvCxnSpPr>
        <p:spPr>
          <a:xfrm>
            <a:off x="9389863" y="6503816"/>
            <a:ext cx="2285" cy="496807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498988C-9899-3522-0356-29EB80D96E82}"/>
              </a:ext>
            </a:extLst>
          </p:cNvPr>
          <p:cNvSpPr/>
          <p:nvPr/>
        </p:nvSpPr>
        <p:spPr>
          <a:xfrm>
            <a:off x="7660806" y="5963301"/>
            <a:ext cx="3628011" cy="540519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김철형 대표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6716131-CD1B-DB4C-2EDF-67CB0F898E11}"/>
              </a:ext>
            </a:extLst>
          </p:cNvPr>
          <p:cNvSpPr/>
          <p:nvPr/>
        </p:nvSpPr>
        <p:spPr>
          <a:xfrm>
            <a:off x="7660806" y="5561373"/>
            <a:ext cx="3628011" cy="453951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  <a:defRPr/>
            </a:pPr>
            <a:r>
              <a:rPr kumimoji="1" lang="ko-KR" altLang="en-US" sz="2133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용역책임자</a:t>
            </a:r>
            <a:endParaRPr kumimoji="1" lang="en-US" altLang="ko-KR" sz="2133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0B447BB-99B0-D432-BDCB-6BE9167491BF}"/>
              </a:ext>
            </a:extLst>
          </p:cNvPr>
          <p:cNvSpPr/>
          <p:nvPr/>
        </p:nvSpPr>
        <p:spPr>
          <a:xfrm>
            <a:off x="7656228" y="7402556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강민경 과장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24C9883-7488-B4EA-320B-9D30C4FBAFC1}"/>
              </a:ext>
            </a:extLst>
          </p:cNvPr>
          <p:cNvSpPr/>
          <p:nvPr/>
        </p:nvSpPr>
        <p:spPr>
          <a:xfrm>
            <a:off x="7656227" y="7000624"/>
            <a:ext cx="3641745" cy="453953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프로젝트관리자</a:t>
            </a:r>
            <a:r>
              <a:rPr kumimoji="1" lang="en-US" altLang="ko-KR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(PM)</a:t>
            </a:r>
          </a:p>
        </p:txBody>
      </p:sp>
      <p:sp>
        <p:nvSpPr>
          <p:cNvPr id="67" name="대각선 방향의 모서리가 잘린 사각형 53">
            <a:extLst>
              <a:ext uri="{FF2B5EF4-FFF2-40B4-BE49-F238E27FC236}">
                <a16:creationId xmlns:a16="http://schemas.microsoft.com/office/drawing/2014/main" id="{4BDD775D-EB5B-7124-42AE-17B3A8637EA8}"/>
              </a:ext>
            </a:extLst>
          </p:cNvPr>
          <p:cNvSpPr/>
          <p:nvPr/>
        </p:nvSpPr>
        <p:spPr>
          <a:xfrm>
            <a:off x="7656230" y="8484357"/>
            <a:ext cx="3632585" cy="523305"/>
          </a:xfrm>
          <a:prstGeom prst="rect">
            <a:avLst/>
          </a:prstGeom>
          <a:solidFill>
            <a:srgbClr val="00B0F0"/>
          </a:solidFill>
          <a:ln w="6350">
            <a:solidFill>
              <a:srgbClr val="0B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사업관리</a:t>
            </a:r>
            <a:endParaRPr kumimoji="1" lang="en-US" altLang="ko-KR" sz="2133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8" name="AutoShape 386">
            <a:extLst>
              <a:ext uri="{FF2B5EF4-FFF2-40B4-BE49-F238E27FC236}">
                <a16:creationId xmlns:a16="http://schemas.microsoft.com/office/drawing/2014/main" id="{2E8AFEE0-9793-A348-1729-41F35D6F7F1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85817" y="3464827"/>
            <a:ext cx="3602995" cy="494122"/>
          </a:xfrm>
          <a:prstGeom prst="rect">
            <a:avLst/>
          </a:prstGeom>
          <a:solidFill>
            <a:srgbClr val="002060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  <a:defRPr/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주관기관</a:t>
            </a:r>
          </a:p>
        </p:txBody>
      </p:sp>
      <p:sp>
        <p:nvSpPr>
          <p:cNvPr id="69" name="AutoShape 386">
            <a:extLst>
              <a:ext uri="{FF2B5EF4-FFF2-40B4-BE49-F238E27FC236}">
                <a16:creationId xmlns:a16="http://schemas.microsoft.com/office/drawing/2014/main" id="{F5A6266D-3BBB-B187-D6B9-B240DBA4A4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85817" y="3930085"/>
            <a:ext cx="3602995" cy="1310028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  <a:defRPr/>
            </a:pPr>
            <a:endParaRPr kumimoji="1" lang="ko-KR" altLang="en-US" sz="2133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0" name="대각선 방향의 모서리가 잘린 사각형 53">
            <a:extLst>
              <a:ext uri="{FF2B5EF4-FFF2-40B4-BE49-F238E27FC236}">
                <a16:creationId xmlns:a16="http://schemas.microsoft.com/office/drawing/2014/main" id="{F183713E-FA00-5260-9E27-92B9207D756B}"/>
              </a:ext>
            </a:extLst>
          </p:cNvPr>
          <p:cNvSpPr/>
          <p:nvPr/>
        </p:nvSpPr>
        <p:spPr>
          <a:xfrm>
            <a:off x="2928186" y="8484357"/>
            <a:ext cx="3632588" cy="523305"/>
          </a:xfrm>
          <a:prstGeom prst="rect">
            <a:avLst/>
          </a:prstGeom>
          <a:solidFill>
            <a:srgbClr val="00B0F0"/>
          </a:solidFill>
          <a:ln w="6350">
            <a:solidFill>
              <a:srgbClr val="0B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품질관리</a:t>
            </a:r>
            <a:endParaRPr kumimoji="1" lang="en-US" altLang="ko-KR" sz="2133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E7FF0A5A-A42F-4868-0B32-CC4F54ECA601}"/>
              </a:ext>
            </a:extLst>
          </p:cNvPr>
          <p:cNvCxnSpPr>
            <a:cxnSpLocks/>
          </p:cNvCxnSpPr>
          <p:nvPr/>
        </p:nvCxnSpPr>
        <p:spPr>
          <a:xfrm>
            <a:off x="6560775" y="9002618"/>
            <a:ext cx="1095454" cy="0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02955C5-9858-8EE9-B774-C0BFF521E9CE}"/>
              </a:ext>
            </a:extLst>
          </p:cNvPr>
          <p:cNvSpPr/>
          <p:nvPr/>
        </p:nvSpPr>
        <p:spPr>
          <a:xfrm>
            <a:off x="10108198" y="10473625"/>
            <a:ext cx="4638568" cy="5233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관리시스템 개발</a:t>
            </a:r>
            <a:endParaRPr kumimoji="1" lang="en-US" altLang="ko-KR" sz="2133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927EBE4-DF2C-727A-A093-F01F8876CA2F}"/>
              </a:ext>
            </a:extLst>
          </p:cNvPr>
          <p:cNvSpPr/>
          <p:nvPr/>
        </p:nvSpPr>
        <p:spPr>
          <a:xfrm>
            <a:off x="4762188" y="10473620"/>
            <a:ext cx="4278698" cy="5233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en-US" altLang="ko-KR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FRONT OFFICE </a:t>
            </a: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endParaRPr kumimoji="1" lang="en-US" altLang="ko-KR" sz="2133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76" name="직선 연결선 26">
            <a:extLst>
              <a:ext uri="{FF2B5EF4-FFF2-40B4-BE49-F238E27FC236}">
                <a16:creationId xmlns:a16="http://schemas.microsoft.com/office/drawing/2014/main" id="{5D788A00-611D-ABFE-C954-038024B954CB}"/>
              </a:ext>
            </a:extLst>
          </p:cNvPr>
          <p:cNvCxnSpPr>
            <a:cxnSpLocks/>
            <a:stCxn id="79" idx="2"/>
            <a:endCxn id="74" idx="0"/>
          </p:cNvCxnSpPr>
          <p:nvPr/>
        </p:nvCxnSpPr>
        <p:spPr>
          <a:xfrm rot="5400000">
            <a:off x="7727886" y="8728987"/>
            <a:ext cx="918285" cy="2570985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26">
            <a:extLst>
              <a:ext uri="{FF2B5EF4-FFF2-40B4-BE49-F238E27FC236}">
                <a16:creationId xmlns:a16="http://schemas.microsoft.com/office/drawing/2014/main" id="{65E141CE-5A58-4DCF-8EDA-B0E2EBB869E3}"/>
              </a:ext>
            </a:extLst>
          </p:cNvPr>
          <p:cNvCxnSpPr>
            <a:cxnSpLocks/>
            <a:stCxn id="79" idx="2"/>
            <a:endCxn id="73" idx="0"/>
          </p:cNvCxnSpPr>
          <p:nvPr/>
        </p:nvCxnSpPr>
        <p:spPr>
          <a:xfrm rot="16200000" flipH="1">
            <a:off x="10490857" y="8536999"/>
            <a:ext cx="918290" cy="2954960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6CCB4B-89F4-2D6F-2342-62B8F9AE5347}"/>
              </a:ext>
            </a:extLst>
          </p:cNvPr>
          <p:cNvSpPr/>
          <p:nvPr/>
        </p:nvSpPr>
        <p:spPr>
          <a:xfrm>
            <a:off x="2928189" y="9002620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강희운</a:t>
            </a: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이사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7BA7BB4-C989-235B-8D83-A2B7BE6C33CA}"/>
              </a:ext>
            </a:extLst>
          </p:cNvPr>
          <p:cNvSpPr/>
          <p:nvPr/>
        </p:nvSpPr>
        <p:spPr>
          <a:xfrm>
            <a:off x="7656228" y="9007957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이용훈 부장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FCF67B45-5FCF-658B-0BFA-9F9F0392564B}"/>
              </a:ext>
            </a:extLst>
          </p:cNvPr>
          <p:cNvGrpSpPr/>
          <p:nvPr/>
        </p:nvGrpSpPr>
        <p:grpSpPr>
          <a:xfrm>
            <a:off x="14290799" y="3788901"/>
            <a:ext cx="8622200" cy="8112573"/>
            <a:chOff x="15959618" y="3914712"/>
            <a:chExt cx="7430731" cy="6990582"/>
          </a:xfrm>
        </p:grpSpPr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E2749BA0-2561-142D-CE1F-5FD2633F21B8}"/>
                </a:ext>
              </a:extLst>
            </p:cNvPr>
            <p:cNvSpPr/>
            <p:nvPr/>
          </p:nvSpPr>
          <p:spPr bwMode="auto">
            <a:xfrm>
              <a:off x="19587755" y="3914712"/>
              <a:ext cx="3548821" cy="3556365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2160000" scaled="0"/>
            </a:gradFill>
            <a:ln w="3175" cap="flat" cmpd="sng" algn="ctr">
              <a:noFill/>
              <a:prstDash val="solid"/>
            </a:ln>
            <a:effectLst/>
          </p:spPr>
          <p:txBody>
            <a:bodyPr lIns="95949" tIns="95949" rIns="95949" bIns="95949" anchor="ctr">
              <a:sp3d>
                <a:bevelT w="0" h="0"/>
                <a:contourClr>
                  <a:schemeClr val="bg1"/>
                </a:contourClr>
              </a:sp3d>
            </a:bodyPr>
            <a:lstStyle>
              <a:lvl1pPr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1pPr>
              <a:lvl2pPr marL="742950" indent="-28575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2pPr>
              <a:lvl3pPr marL="11430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3pPr>
              <a:lvl4pPr marL="16002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4pPr>
              <a:lvl5pPr marL="20574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5pPr>
              <a:lvl6pPr marL="25146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6pPr>
              <a:lvl7pPr marL="29718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7pPr>
              <a:lvl8pPr marL="34290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8pPr>
              <a:lvl9pPr marL="38862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9pPr>
            </a:lstStyle>
            <a:p>
              <a:pPr algn="ctr" eaLnBrk="0" hangingPunct="0">
                <a:lnSpc>
                  <a:spcPct val="110000"/>
                </a:lnSpc>
                <a:spcAft>
                  <a:spcPts val="200"/>
                </a:spcAft>
                <a:buClr>
                  <a:srgbClr val="3271AA"/>
                </a:buClr>
                <a:buSzPct val="140000"/>
                <a:defRPr/>
              </a:pPr>
              <a:endParaRPr lang="ko-KR" altLang="en-US" sz="1066" dirty="0">
                <a:solidFill>
                  <a:srgbClr val="2626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2" name="TextBox 73">
              <a:extLst>
                <a:ext uri="{FF2B5EF4-FFF2-40B4-BE49-F238E27FC236}">
                  <a16:creationId xmlns:a16="http://schemas.microsoft.com/office/drawing/2014/main" id="{8D1C4308-3218-D2DA-C52D-D385C5188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21799" y="5345421"/>
              <a:ext cx="3557963" cy="600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defRPr/>
              </a:pPr>
              <a:r>
                <a:rPr lang="ko-KR" altLang="en-US" sz="4532" spc="-300" dirty="0">
                  <a:solidFill>
                    <a:schemeClr val="bg1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３６</a:t>
              </a:r>
              <a:r>
                <a:rPr lang="en-US" altLang="ko-KR" sz="4532" spc="-300" dirty="0">
                  <a:solidFill>
                    <a:schemeClr val="bg1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 M/M</a:t>
              </a:r>
            </a:p>
          </p:txBody>
        </p:sp>
        <p:pic>
          <p:nvPicPr>
            <p:cNvPr id="83" name="그림 204">
              <a:extLst>
                <a:ext uri="{FF2B5EF4-FFF2-40B4-BE49-F238E27FC236}">
                  <a16:creationId xmlns:a16="http://schemas.microsoft.com/office/drawing/2014/main" id="{9332FCE3-BF44-D653-5158-29CD88D11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5139" r="69141" b="5247"/>
            <a:stretch>
              <a:fillRect/>
            </a:stretch>
          </p:blipFill>
          <p:spPr bwMode="auto">
            <a:xfrm>
              <a:off x="15959618" y="4580185"/>
              <a:ext cx="4263161" cy="2661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11782BB7-1E90-5826-6F74-EBBC9836A026}"/>
                </a:ext>
              </a:extLst>
            </p:cNvPr>
            <p:cNvGrpSpPr/>
            <p:nvPr/>
          </p:nvGrpSpPr>
          <p:grpSpPr>
            <a:xfrm>
              <a:off x="17200125" y="7535506"/>
              <a:ext cx="6190224" cy="1737535"/>
              <a:chOff x="7976574" y="3922797"/>
              <a:chExt cx="2376000" cy="956251"/>
            </a:xfrm>
          </p:grpSpPr>
          <p:grpSp>
            <p:nvGrpSpPr>
              <p:cNvPr id="91" name="그룹 26">
                <a:extLst>
                  <a:ext uri="{FF2B5EF4-FFF2-40B4-BE49-F238E27FC236}">
                    <a16:creationId xmlns:a16="http://schemas.microsoft.com/office/drawing/2014/main" id="{3C5BC643-9F9F-D014-4E04-DE455701AAB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76574" y="3922797"/>
                <a:ext cx="2376000" cy="253051"/>
                <a:chOff x="5549994" y="2524143"/>
                <a:chExt cx="3835378" cy="313002"/>
              </a:xfrm>
            </p:grpSpPr>
            <p:sp>
              <p:nvSpPr>
                <p:cNvPr id="93" name="모서리가 둥근 직사각형 214">
                  <a:extLst>
                    <a:ext uri="{FF2B5EF4-FFF2-40B4-BE49-F238E27FC236}">
                      <a16:creationId xmlns:a16="http://schemas.microsoft.com/office/drawing/2014/main" id="{CB6764E3-00B3-CEF8-8DB8-C7BD2E01E6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49994" y="2524143"/>
                  <a:ext cx="3835378" cy="31300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2060"/>
                </a:solidFill>
                <a:ln w="9525" algn="ctr">
                  <a:solidFill>
                    <a:schemeClr val="bg1">
                      <a:lumMod val="6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479852" tIns="95970" rIns="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>
                    <a:defRPr/>
                  </a:pPr>
                  <a:r>
                    <a:rPr lang="ko-KR" altLang="en-US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 게임 컨텐츠 개발 전문가</a:t>
                  </a:r>
                </a:p>
              </p:txBody>
            </p:sp>
            <p:sp>
              <p:nvSpPr>
                <p:cNvPr id="94" name="이등변 삼각형 93">
                  <a:extLst>
                    <a:ext uri="{FF2B5EF4-FFF2-40B4-BE49-F238E27FC236}">
                      <a16:creationId xmlns:a16="http://schemas.microsoft.com/office/drawing/2014/main" id="{D834EE22-B19B-3F02-2C08-0A3B528B26C3}"/>
                    </a:ext>
                  </a:extLst>
                </p:cNvPr>
                <p:cNvSpPr/>
                <p:nvPr/>
              </p:nvSpPr>
              <p:spPr>
                <a:xfrm rot="5400000">
                  <a:off x="5646745" y="2635483"/>
                  <a:ext cx="104775" cy="90323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9597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 algn="ctr" defTabSz="935677" fontAlgn="base">
                    <a:spcAft>
                      <a:spcPts val="240"/>
                    </a:spcAft>
                  </a:pPr>
                  <a:endParaRPr lang="ko-KR" altLang="en-US" sz="2133" kern="0" spc="-51" dirty="0">
                    <a:gradFill>
                      <a:gsLst>
                        <a:gs pos="100000">
                          <a:prstClr val="white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6A53EFE-B6E9-D2B9-51BD-2C6ABE063081}"/>
                  </a:ext>
                </a:extLst>
              </p:cNvPr>
              <p:cNvSpPr/>
              <p:nvPr/>
            </p:nvSpPr>
            <p:spPr bwMode="auto">
              <a:xfrm>
                <a:off x="8024318" y="4278278"/>
                <a:ext cx="2250829" cy="60077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Bravery Chronicle : NHN JAPAN 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퍼블리셔로 일본 서비스</a:t>
                </a:r>
              </a:p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2133" spc="-133" dirty="0" err="1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드래곤기사단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2133" spc="-133" dirty="0" err="1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컴투스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 퍼블리셔 국내 서비스</a:t>
                </a:r>
              </a:p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Aero Gate : 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중국 및 국내 서비스</a:t>
                </a:r>
                <a:endParaRPr lang="en-US" altLang="ko-KR" sz="2133" spc="-133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B2C2F"/>
                      </a:gs>
                      <a:gs pos="100000">
                        <a:srgbClr val="2B2C2F"/>
                      </a:gs>
                    </a:gsLst>
                    <a:lin ang="4200000" scaled="0"/>
                  </a:gra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85" name="그룹 30">
              <a:extLst>
                <a:ext uri="{FF2B5EF4-FFF2-40B4-BE49-F238E27FC236}">
                  <a16:creationId xmlns:a16="http://schemas.microsoft.com/office/drawing/2014/main" id="{3044411D-940E-DE91-ACD3-3370A6CAF07D}"/>
                </a:ext>
              </a:extLst>
            </p:cNvPr>
            <p:cNvGrpSpPr/>
            <p:nvPr/>
          </p:nvGrpSpPr>
          <p:grpSpPr>
            <a:xfrm>
              <a:off x="17198148" y="9649500"/>
              <a:ext cx="6190224" cy="1255794"/>
              <a:chOff x="7976573" y="3922797"/>
              <a:chExt cx="2376000" cy="691124"/>
            </a:xfrm>
          </p:grpSpPr>
          <p:grpSp>
            <p:nvGrpSpPr>
              <p:cNvPr id="87" name="그룹 31">
                <a:extLst>
                  <a:ext uri="{FF2B5EF4-FFF2-40B4-BE49-F238E27FC236}">
                    <a16:creationId xmlns:a16="http://schemas.microsoft.com/office/drawing/2014/main" id="{CCFEE614-CF1D-7098-49E4-7A6621764A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76573" y="3922797"/>
                <a:ext cx="2376000" cy="253051"/>
                <a:chOff x="5549992" y="2524143"/>
                <a:chExt cx="3835378" cy="313002"/>
              </a:xfrm>
            </p:grpSpPr>
            <p:sp>
              <p:nvSpPr>
                <p:cNvPr id="89" name="모서리가 둥근 직사각형 219">
                  <a:extLst>
                    <a:ext uri="{FF2B5EF4-FFF2-40B4-BE49-F238E27FC236}">
                      <a16:creationId xmlns:a16="http://schemas.microsoft.com/office/drawing/2014/main" id="{86353250-E1F5-4354-CAE6-868D601F6A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49992" y="2524143"/>
                  <a:ext cx="3835378" cy="31300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2060"/>
                </a:solidFill>
                <a:ln w="9525" algn="ctr">
                  <a:solidFill>
                    <a:schemeClr val="bg1">
                      <a:lumMod val="6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479852" tIns="95970" rIns="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>
                    <a:defRPr/>
                  </a:pPr>
                  <a:r>
                    <a:rPr lang="ko-KR" altLang="en-US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  보유</a:t>
                  </a:r>
                  <a:r>
                    <a:rPr lang="en-US" altLang="ko-KR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특허 솔루션 커스텀 인력</a:t>
                  </a:r>
                </a:p>
              </p:txBody>
            </p:sp>
            <p:sp>
              <p:nvSpPr>
                <p:cNvPr id="90" name="이등변 삼각형 89">
                  <a:extLst>
                    <a:ext uri="{FF2B5EF4-FFF2-40B4-BE49-F238E27FC236}">
                      <a16:creationId xmlns:a16="http://schemas.microsoft.com/office/drawing/2014/main" id="{826A866D-E385-AD30-97BE-1CAF48B60AF9}"/>
                    </a:ext>
                  </a:extLst>
                </p:cNvPr>
                <p:cNvSpPr/>
                <p:nvPr/>
              </p:nvSpPr>
              <p:spPr>
                <a:xfrm rot="5400000">
                  <a:off x="5646745" y="2635483"/>
                  <a:ext cx="104775" cy="90323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9597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 algn="ctr" defTabSz="935677" fontAlgn="base">
                    <a:spcAft>
                      <a:spcPts val="240"/>
                    </a:spcAft>
                  </a:pPr>
                  <a:endParaRPr lang="ko-KR" altLang="en-US" sz="2133" kern="0" spc="-51" dirty="0">
                    <a:gradFill>
                      <a:gsLst>
                        <a:gs pos="100000">
                          <a:prstClr val="white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BD8AE4A4-5099-D4F0-0D24-7B4AB84D4F93}"/>
                  </a:ext>
                </a:extLst>
              </p:cNvPr>
              <p:cNvSpPr/>
              <p:nvPr/>
            </p:nvSpPr>
            <p:spPr bwMode="auto">
              <a:xfrm>
                <a:off x="8024318" y="4278279"/>
                <a:ext cx="2282476" cy="335642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118761" indent="-118761">
                  <a:spcAft>
                    <a:spcPts val="400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2133" spc="-8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 본 사업 투입 핵심 기술력 운용 전문 인력 투입</a:t>
                </a:r>
              </a:p>
              <a:p>
                <a:pPr marL="88872">
                  <a:spcAft>
                    <a:spcPts val="400"/>
                  </a:spcAft>
                  <a:buClr>
                    <a:srgbClr val="292929"/>
                  </a:buClr>
                  <a:defRPr/>
                </a:pPr>
                <a:r>
                  <a:rPr lang="ko-KR" altLang="en-US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특허 제 </a:t>
                </a:r>
                <a:r>
                  <a:rPr lang="en-US" altLang="ko-KR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10-235885</a:t>
                </a:r>
                <a:r>
                  <a:rPr lang="ko-KR" altLang="en-US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호 “웹 페이지를 생성하는 방법 및 장치” </a:t>
                </a:r>
                <a:endParaRPr lang="en-US" altLang="ko-KR" sz="2133" spc="-5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B2C2F"/>
                      </a:gs>
                      <a:gs pos="100000">
                        <a:srgbClr val="2B2C2F"/>
                      </a:gs>
                    </a:gsLst>
                    <a:lin ang="4200000" scaled="0"/>
                  </a:gra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EE82F5F-DEB1-9350-0DFA-E0027A633E37}"/>
                </a:ext>
              </a:extLst>
            </p:cNvPr>
            <p:cNvSpPr txBox="1"/>
            <p:nvPr/>
          </p:nvSpPr>
          <p:spPr>
            <a:xfrm>
              <a:off x="17262334" y="4059818"/>
              <a:ext cx="3278955" cy="409142"/>
            </a:xfrm>
            <a:prstGeom prst="rect">
              <a:avLst/>
            </a:prstGeom>
            <a:noFill/>
            <a:ln w="12700" cap="rnd">
              <a:noFill/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defTabSz="958539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932" dirty="0">
                  <a:solidFill>
                    <a:srgbClr val="18518A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총 투입 인력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F36F9E-7D30-FA2B-D4EF-DCB928C8B615}"/>
              </a:ext>
            </a:extLst>
          </p:cNvPr>
          <p:cNvSpPr/>
          <p:nvPr/>
        </p:nvSpPr>
        <p:spPr>
          <a:xfrm>
            <a:off x="4545141" y="10896748"/>
            <a:ext cx="5068532" cy="1746197"/>
          </a:xfrm>
          <a:prstGeom prst="rect">
            <a:avLst/>
          </a:prstGeom>
          <a:noFill/>
          <a:ln w="15875" algn="ctr">
            <a:noFill/>
            <a:round/>
            <a:headEnd/>
            <a:tailEnd/>
          </a:ln>
          <a:effectLst/>
        </p:spPr>
        <p:txBody>
          <a:bodyPr lIns="211351" tIns="211351" rIns="211351" bIns="211351" numCol="2" anchor="ctr"/>
          <a:lstStyle/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류용근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이사</a:t>
            </a: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정주석 실장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기획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고광웅 부장</a:t>
            </a: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그래픽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문수준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부장</a:t>
            </a:r>
          </a:p>
          <a:p>
            <a:pPr algn="ctr" defTabSz="2556102">
              <a:lnSpc>
                <a:spcPct val="110000"/>
              </a:lnSpc>
            </a:pPr>
            <a:endParaRPr kumimoji="1" lang="ko-KR" altLang="en-US" sz="2133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EBA02D-1F13-6CB8-45E4-BCD13200C27F}"/>
              </a:ext>
            </a:extLst>
          </p:cNvPr>
          <p:cNvSpPr/>
          <p:nvPr/>
        </p:nvSpPr>
        <p:spPr>
          <a:xfrm>
            <a:off x="10090814" y="11079781"/>
            <a:ext cx="5068532" cy="1746194"/>
          </a:xfrm>
          <a:prstGeom prst="rect">
            <a:avLst/>
          </a:prstGeom>
          <a:noFill/>
          <a:ln w="15875" algn="ctr">
            <a:noFill/>
            <a:round/>
            <a:headEnd/>
            <a:tailEnd/>
          </a:ln>
          <a:effectLst/>
        </p:spPr>
        <p:txBody>
          <a:bodyPr lIns="211351" tIns="211351" rIns="211351" bIns="211351" numCol="2" anchor="ctr"/>
          <a:lstStyle/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김영훈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한승호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이혜창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디자인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이바름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사원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ko-KR" altLang="en-US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 descr="다채로움, 스크린샷, 그래픽, 창의성이(가) 표시된 사진&#10;&#10;자동 생성된 설명">
            <a:extLst>
              <a:ext uri="{FF2B5EF4-FFF2-40B4-BE49-F238E27FC236}">
                <a16:creationId xmlns:a16="http://schemas.microsoft.com/office/drawing/2014/main" id="{C70A1F82-AFF2-199E-DD31-BADE68D46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95" y="4183335"/>
            <a:ext cx="2154437" cy="7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50727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3">
            <a:extLst>
              <a:ext uri="{FF2B5EF4-FFF2-40B4-BE49-F238E27FC236}">
                <a16:creationId xmlns:a16="http://schemas.microsoft.com/office/drawing/2014/main" id="{B9586DB6-9384-D5B4-B330-005580A25313}"/>
              </a:ext>
            </a:extLst>
          </p:cNvPr>
          <p:cNvSpPr txBox="1"/>
          <p:nvPr/>
        </p:nvSpPr>
        <p:spPr>
          <a:xfrm>
            <a:off x="19105214" y="919811"/>
            <a:ext cx="4715742" cy="36920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8C1DF1A-46AF-D8E5-DF50-7FF5C48C2E5C}"/>
              </a:ext>
            </a:extLst>
          </p:cNvPr>
          <p:cNvSpPr txBox="1"/>
          <p:nvPr/>
        </p:nvSpPr>
        <p:spPr>
          <a:xfrm>
            <a:off x="2932530" y="858315"/>
            <a:ext cx="9692550" cy="49231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과업추진계획</a:t>
            </a:r>
          </a:p>
        </p:txBody>
      </p:sp>
      <p:sp>
        <p:nvSpPr>
          <p:cNvPr id="101" name="Google Shape;58;p13">
            <a:extLst>
              <a:ext uri="{FF2B5EF4-FFF2-40B4-BE49-F238E27FC236}">
                <a16:creationId xmlns:a16="http://schemas.microsoft.com/office/drawing/2014/main" id="{AA6D4C66-260C-1E03-7A14-DB7432291688}"/>
              </a:ext>
            </a:extLst>
          </p:cNvPr>
          <p:cNvSpPr txBox="1"/>
          <p:nvPr/>
        </p:nvSpPr>
        <p:spPr>
          <a:xfrm>
            <a:off x="2650516" y="1680730"/>
            <a:ext cx="13774693" cy="159975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243725" tIns="243725" rIns="243725" bIns="2437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798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전 공정 유기적 관계 기반의 </a:t>
            </a:r>
            <a:r>
              <a:rPr lang="ko-KR" altLang="en-US" sz="4798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일정계획</a:t>
            </a:r>
            <a:r>
              <a:rPr lang="ko-KR" altLang="en-US" sz="4798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을 통한 성공적 사업 추진</a:t>
            </a:r>
          </a:p>
        </p:txBody>
      </p:sp>
      <p:grpSp>
        <p:nvGrpSpPr>
          <p:cNvPr id="2" name="그룹 101">
            <a:extLst>
              <a:ext uri="{FF2B5EF4-FFF2-40B4-BE49-F238E27FC236}">
                <a16:creationId xmlns:a16="http://schemas.microsoft.com/office/drawing/2014/main" id="{7CA28986-0D34-DCD1-70D2-0A430EC5564C}"/>
              </a:ext>
            </a:extLst>
          </p:cNvPr>
          <p:cNvGrpSpPr/>
          <p:nvPr/>
        </p:nvGrpSpPr>
        <p:grpSpPr>
          <a:xfrm>
            <a:off x="2969219" y="3045866"/>
            <a:ext cx="20406280" cy="133673"/>
            <a:chOff x="349456" y="931774"/>
            <a:chExt cx="8438197" cy="36000"/>
          </a:xfrm>
        </p:grpSpPr>
        <p:sp>
          <p:nvSpPr>
            <p:cNvPr id="103" name="사각형: 둥근 모서리 10">
              <a:extLst>
                <a:ext uri="{FF2B5EF4-FFF2-40B4-BE49-F238E27FC236}">
                  <a16:creationId xmlns:a16="http://schemas.microsoft.com/office/drawing/2014/main" id="{9212C751-E3C0-62BD-FEA0-B588AC572152}"/>
                </a:ext>
              </a:extLst>
            </p:cNvPr>
            <p:cNvSpPr/>
            <p:nvPr/>
          </p:nvSpPr>
          <p:spPr>
            <a:xfrm>
              <a:off x="349456" y="931774"/>
              <a:ext cx="469231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3732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51E99E87-33FE-4903-BE0B-12EEA0F9E7E0}"/>
                </a:ext>
              </a:extLst>
            </p:cNvPr>
            <p:cNvCxnSpPr/>
            <p:nvPr/>
          </p:nvCxnSpPr>
          <p:spPr>
            <a:xfrm>
              <a:off x="818687" y="949774"/>
              <a:ext cx="796896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CF6F2C8-4269-7D15-4F3A-3C4F77525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125819"/>
              </p:ext>
            </p:extLst>
          </p:nvPr>
        </p:nvGraphicFramePr>
        <p:xfrm>
          <a:off x="2953654" y="3399981"/>
          <a:ext cx="20289117" cy="9589910"/>
        </p:xfrm>
        <a:graphic>
          <a:graphicData uri="http://schemas.openxmlformats.org/drawingml/2006/table">
            <a:tbl>
              <a:tblPr/>
              <a:tblGrid>
                <a:gridCol w="1295323">
                  <a:extLst>
                    <a:ext uri="{9D8B030D-6E8A-4147-A177-3AD203B41FA5}">
                      <a16:colId xmlns:a16="http://schemas.microsoft.com/office/drawing/2014/main" val="705861523"/>
                    </a:ext>
                  </a:extLst>
                </a:gridCol>
                <a:gridCol w="1861809">
                  <a:extLst>
                    <a:ext uri="{9D8B030D-6E8A-4147-A177-3AD203B41FA5}">
                      <a16:colId xmlns:a16="http://schemas.microsoft.com/office/drawing/2014/main" val="4110537894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567957484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898729790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3974502083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2189565229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3112331293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3608976393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3838870480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3493474507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4179297155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696004240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935690711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4124385411"/>
                    </a:ext>
                  </a:extLst>
                </a:gridCol>
                <a:gridCol w="1317845">
                  <a:extLst>
                    <a:ext uri="{9D8B030D-6E8A-4147-A177-3AD203B41FA5}">
                      <a16:colId xmlns:a16="http://schemas.microsoft.com/office/drawing/2014/main" val="3626857094"/>
                    </a:ext>
                  </a:extLst>
                </a:gridCol>
              </a:tblGrid>
              <a:tr h="5805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추진내용</a:t>
                      </a:r>
                    </a:p>
                  </a:txBody>
                  <a:tcPr marL="196646" marR="196646" marT="98335" marB="9833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M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196646" marR="196646" marT="98335" marB="98335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M+1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196646" marR="196646" marT="98335" marB="9833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M+2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166501" marR="166501" marT="83262" marB="8326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11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7423" marR="77423" marT="38711" marB="38711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58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209753"/>
                  </a:ext>
                </a:extLst>
              </a:tr>
              <a:tr h="4285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사업관리</a:t>
                      </a:r>
                      <a:endParaRPr kumimoji="1" lang="en-US" altLang="ko-KR" sz="21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6497170"/>
                  </a:ext>
                </a:extLst>
              </a:tr>
              <a:tr h="1132376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사업수행계획 및 착수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219539"/>
                  </a:ext>
                </a:extLst>
              </a:tr>
              <a:tr h="1132376">
                <a:tc rowSpan="4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개발 </a:t>
                      </a:r>
                      <a:endParaRPr kumimoji="1" lang="en-US" altLang="ko-KR" sz="21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및 구축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분석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6893548"/>
                  </a:ext>
                </a:extLst>
              </a:tr>
              <a:tr h="2244107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설계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9860551"/>
                  </a:ext>
                </a:extLst>
              </a:tr>
              <a:tr h="1688673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구현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076905"/>
                  </a:ext>
                </a:extLst>
              </a:tr>
              <a:tr h="805762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시험운영 및 보완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947985"/>
                  </a:ext>
                </a:extLst>
              </a:tr>
              <a:tr h="1186892">
                <a:tc gridSpan="2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주요 산출물</a:t>
                      </a:r>
                    </a:p>
                  </a:txBody>
                  <a:tcPr marL="196646" marR="196646" marT="98335" marB="9833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404575"/>
                  </a:ext>
                </a:extLst>
              </a:tr>
              <a:tr h="390583">
                <a:tc gridSpan="2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교육 및 운영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805697"/>
                  </a:ext>
                </a:extLst>
              </a:tr>
            </a:tbl>
          </a:graphicData>
        </a:graphic>
      </p:graphicFrame>
      <p:grpSp>
        <p:nvGrpSpPr>
          <p:cNvPr id="3" name="그룹 108">
            <a:extLst>
              <a:ext uri="{FF2B5EF4-FFF2-40B4-BE49-F238E27FC236}">
                <a16:creationId xmlns:a16="http://schemas.microsoft.com/office/drawing/2014/main" id="{F9B67964-A509-CB12-F3C8-DAAE77F338E4}"/>
              </a:ext>
            </a:extLst>
          </p:cNvPr>
          <p:cNvGrpSpPr/>
          <p:nvPr/>
        </p:nvGrpSpPr>
        <p:grpSpPr>
          <a:xfrm>
            <a:off x="11302940" y="4106479"/>
            <a:ext cx="1033062" cy="246093"/>
            <a:chOff x="2687284" y="3428764"/>
            <a:chExt cx="897543" cy="213786"/>
          </a:xfrm>
        </p:grpSpPr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231FE8D2-9DFA-A5FF-89BC-8BCAD930E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4" y="3434858"/>
              <a:ext cx="202731" cy="202731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711F7E6-A0C8-0B09-32B5-C86E4FEAFC2C}"/>
                </a:ext>
              </a:extLst>
            </p:cNvPr>
            <p:cNvSpPr txBox="1"/>
            <p:nvPr/>
          </p:nvSpPr>
          <p:spPr>
            <a:xfrm>
              <a:off x="2912695" y="3428764"/>
              <a:ext cx="672132" cy="213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착수보고</a:t>
              </a:r>
            </a:p>
          </p:txBody>
        </p:sp>
      </p:grpSp>
      <p:grpSp>
        <p:nvGrpSpPr>
          <p:cNvPr id="4" name="그룹 111">
            <a:extLst>
              <a:ext uri="{FF2B5EF4-FFF2-40B4-BE49-F238E27FC236}">
                <a16:creationId xmlns:a16="http://schemas.microsoft.com/office/drawing/2014/main" id="{6EEE23F8-55E6-E15B-C979-3D2A3BF6AD0E}"/>
              </a:ext>
            </a:extLst>
          </p:cNvPr>
          <p:cNvGrpSpPr/>
          <p:nvPr/>
        </p:nvGrpSpPr>
        <p:grpSpPr>
          <a:xfrm>
            <a:off x="15471218" y="4100768"/>
            <a:ext cx="1033062" cy="246093"/>
            <a:chOff x="2687284" y="3428764"/>
            <a:chExt cx="897543" cy="213786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08DCD724-69D0-FA91-0B26-96DD0D48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4" y="3434858"/>
              <a:ext cx="202731" cy="202731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D5BE1BF-7AA8-D79F-A51C-AB52F82EDFC0}"/>
                </a:ext>
              </a:extLst>
            </p:cNvPr>
            <p:cNvSpPr txBox="1"/>
            <p:nvPr/>
          </p:nvSpPr>
          <p:spPr>
            <a:xfrm>
              <a:off x="2912695" y="3428764"/>
              <a:ext cx="672132" cy="213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중간보고</a:t>
              </a:r>
            </a:p>
          </p:txBody>
        </p:sp>
      </p:grpSp>
      <p:grpSp>
        <p:nvGrpSpPr>
          <p:cNvPr id="5" name="그룹 114">
            <a:extLst>
              <a:ext uri="{FF2B5EF4-FFF2-40B4-BE49-F238E27FC236}">
                <a16:creationId xmlns:a16="http://schemas.microsoft.com/office/drawing/2014/main" id="{2C555C8F-99C9-1530-996B-125DE351A886}"/>
              </a:ext>
            </a:extLst>
          </p:cNvPr>
          <p:cNvGrpSpPr/>
          <p:nvPr/>
        </p:nvGrpSpPr>
        <p:grpSpPr>
          <a:xfrm>
            <a:off x="22063856" y="4074607"/>
            <a:ext cx="1063440" cy="252232"/>
            <a:chOff x="1966078" y="3434844"/>
            <a:chExt cx="923938" cy="219116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46E5508D-F6DC-0518-5E68-34445355A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6" y="3434844"/>
              <a:ext cx="202730" cy="202730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F5428B1-508D-9DD9-EA9D-F5ABEF850D30}"/>
                </a:ext>
              </a:extLst>
            </p:cNvPr>
            <p:cNvSpPr txBox="1"/>
            <p:nvPr/>
          </p:nvSpPr>
          <p:spPr>
            <a:xfrm>
              <a:off x="1966078" y="3440177"/>
              <a:ext cx="672130" cy="2137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완료보고</a:t>
              </a:r>
            </a:p>
          </p:txBody>
        </p:sp>
      </p:grpSp>
      <p:grpSp>
        <p:nvGrpSpPr>
          <p:cNvPr id="6" name="그룹 121">
            <a:extLst>
              <a:ext uri="{FF2B5EF4-FFF2-40B4-BE49-F238E27FC236}">
                <a16:creationId xmlns:a16="http://schemas.microsoft.com/office/drawing/2014/main" id="{87EDAA85-B681-037B-3863-B67623DDBE96}"/>
              </a:ext>
            </a:extLst>
          </p:cNvPr>
          <p:cNvGrpSpPr/>
          <p:nvPr/>
        </p:nvGrpSpPr>
        <p:grpSpPr>
          <a:xfrm>
            <a:off x="8024104" y="4659172"/>
            <a:ext cx="2306011" cy="246093"/>
            <a:chOff x="2922792" y="4327311"/>
            <a:chExt cx="1635874" cy="174556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C55802D8-D6C2-1B48-B4B9-500EEB2E25DC}"/>
                </a:ext>
              </a:extLst>
            </p:cNvPr>
            <p:cNvSpPr txBox="1"/>
            <p:nvPr/>
          </p:nvSpPr>
          <p:spPr>
            <a:xfrm>
              <a:off x="3104776" y="4327311"/>
              <a:ext cx="1453890" cy="17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수행계획수립 및 착수</a:t>
              </a:r>
            </a:p>
          </p:txBody>
        </p:sp>
        <p:sp>
          <p:nvSpPr>
            <p:cNvPr id="124" name="Oval 5508" descr="[템플릿] ver10-44">
              <a:extLst>
                <a:ext uri="{FF2B5EF4-FFF2-40B4-BE49-F238E27FC236}">
                  <a16:creationId xmlns:a16="http://schemas.microsoft.com/office/drawing/2014/main" id="{CA91ED0C-13C1-5F9C-CD2D-A7C33E59AB8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22792" y="4349684"/>
              <a:ext cx="125444" cy="125441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800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" name="그룹 124">
            <a:extLst>
              <a:ext uri="{FF2B5EF4-FFF2-40B4-BE49-F238E27FC236}">
                <a16:creationId xmlns:a16="http://schemas.microsoft.com/office/drawing/2014/main" id="{33C38C92-FFC2-A0C1-D1C5-111E180AC882}"/>
              </a:ext>
            </a:extLst>
          </p:cNvPr>
          <p:cNvGrpSpPr/>
          <p:nvPr/>
        </p:nvGrpSpPr>
        <p:grpSpPr>
          <a:xfrm>
            <a:off x="8618366" y="5066567"/>
            <a:ext cx="2031882" cy="246093"/>
            <a:chOff x="2922792" y="4336618"/>
            <a:chExt cx="1441408" cy="174555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F77523CA-1AAA-23E7-F5DC-72C3B4610C4F}"/>
                </a:ext>
              </a:extLst>
            </p:cNvPr>
            <p:cNvSpPr txBox="1"/>
            <p:nvPr/>
          </p:nvSpPr>
          <p:spPr>
            <a:xfrm>
              <a:off x="3123402" y="4336618"/>
              <a:ext cx="1240798" cy="174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프로젝트업무분석</a:t>
              </a:r>
            </a:p>
          </p:txBody>
        </p:sp>
        <p:sp>
          <p:nvSpPr>
            <p:cNvPr id="127" name="Oval 5508" descr="[템플릿] ver10-44">
              <a:extLst>
                <a:ext uri="{FF2B5EF4-FFF2-40B4-BE49-F238E27FC236}">
                  <a16:creationId xmlns:a16="http://schemas.microsoft.com/office/drawing/2014/main" id="{2AF160E0-D8F2-A9C8-33D1-CAC3CD4FF7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22792" y="4349684"/>
              <a:ext cx="125444" cy="125441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800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127">
            <a:extLst>
              <a:ext uri="{FF2B5EF4-FFF2-40B4-BE49-F238E27FC236}">
                <a16:creationId xmlns:a16="http://schemas.microsoft.com/office/drawing/2014/main" id="{AA151AB5-C6DD-2A99-0CE1-0ADC0596FAF7}"/>
              </a:ext>
            </a:extLst>
          </p:cNvPr>
          <p:cNvGrpSpPr/>
          <p:nvPr/>
        </p:nvGrpSpPr>
        <p:grpSpPr>
          <a:xfrm>
            <a:off x="22886145" y="11804397"/>
            <a:ext cx="1497855" cy="257455"/>
            <a:chOff x="4416901" y="5452371"/>
            <a:chExt cx="869480" cy="149428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27A1EAE8-06A1-CCE0-93D7-8E88A47B2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30" name="AutoShape 90">
              <a:extLst>
                <a:ext uri="{FF2B5EF4-FFF2-40B4-BE49-F238E27FC236}">
                  <a16:creationId xmlns:a16="http://schemas.microsoft.com/office/drawing/2014/main" id="{21AC6049-61A1-5E1E-F110-FE8399BB9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044" y="5452371"/>
              <a:ext cx="682337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테스트결과서</a:t>
              </a: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77BE67B1-F7FC-C12C-202D-97609D1D7CBE}"/>
              </a:ext>
            </a:extLst>
          </p:cNvPr>
          <p:cNvCxnSpPr>
            <a:cxnSpLocks/>
            <a:stCxn id="132" idx="2"/>
            <a:endCxn id="136" idx="6"/>
          </p:cNvCxnSpPr>
          <p:nvPr/>
        </p:nvCxnSpPr>
        <p:spPr>
          <a:xfrm rot="10800000" flipH="1">
            <a:off x="11291714" y="12239879"/>
            <a:ext cx="11844528" cy="16675"/>
          </a:xfrm>
          <a:prstGeom prst="line">
            <a:avLst/>
          </a:prstGeom>
          <a:ln w="19050">
            <a:solidFill>
              <a:srgbClr val="D43E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5508" descr="[템플릿] ver10-44">
            <a:extLst>
              <a:ext uri="{FF2B5EF4-FFF2-40B4-BE49-F238E27FC236}">
                <a16:creationId xmlns:a16="http://schemas.microsoft.com/office/drawing/2014/main" id="{ECC0A2E6-B18C-65DB-0315-C51181FCA1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91714" y="12174646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132">
            <a:extLst>
              <a:ext uri="{FF2B5EF4-FFF2-40B4-BE49-F238E27FC236}">
                <a16:creationId xmlns:a16="http://schemas.microsoft.com/office/drawing/2014/main" id="{0CE2F108-9A08-6BBF-84E2-26DAE383E2C7}"/>
              </a:ext>
            </a:extLst>
          </p:cNvPr>
          <p:cNvGrpSpPr/>
          <p:nvPr/>
        </p:nvGrpSpPr>
        <p:grpSpPr>
          <a:xfrm>
            <a:off x="21976526" y="11531254"/>
            <a:ext cx="1132912" cy="256872"/>
            <a:chOff x="3891505" y="5454867"/>
            <a:chExt cx="657635" cy="149089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50EC24B-FCCC-4ABF-3F8C-C45A3963A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35" name="AutoShape 90">
              <a:extLst>
                <a:ext uri="{FF2B5EF4-FFF2-40B4-BE49-F238E27FC236}">
                  <a16:creationId xmlns:a16="http://schemas.microsoft.com/office/drawing/2014/main" id="{7A863093-8159-4F71-6CEF-137509B81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505" y="5461123"/>
              <a:ext cx="603543" cy="142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개발산출물</a:t>
              </a:r>
            </a:p>
          </p:txBody>
        </p:sp>
      </p:grpSp>
      <p:sp>
        <p:nvSpPr>
          <p:cNvPr id="136" name="Oval 5508" descr="[템플릿] ver10-44">
            <a:extLst>
              <a:ext uri="{FF2B5EF4-FFF2-40B4-BE49-F238E27FC236}">
                <a16:creationId xmlns:a16="http://schemas.microsoft.com/office/drawing/2014/main" id="{D5DF9778-FD17-754A-C374-E50B5897C4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972447" y="12157971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37" name="AutoShape 90">
            <a:extLst>
              <a:ext uri="{FF2B5EF4-FFF2-40B4-BE49-F238E27FC236}">
                <a16:creationId xmlns:a16="http://schemas.microsoft.com/office/drawing/2014/main" id="{25AB7614-AB82-B8D2-DAD3-8EF1631E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2968" y="11880760"/>
            <a:ext cx="2414572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주간보고서</a:t>
            </a:r>
            <a:r>
              <a:rPr kumimoji="1" lang="en-US" altLang="ko-KR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월간보고서</a:t>
            </a:r>
          </a:p>
        </p:txBody>
      </p:sp>
      <p:sp>
        <p:nvSpPr>
          <p:cNvPr id="138" name="Oval 5508" descr="[템플릿] ver10-44">
            <a:extLst>
              <a:ext uri="{FF2B5EF4-FFF2-40B4-BE49-F238E27FC236}">
                <a16:creationId xmlns:a16="http://schemas.microsoft.com/office/drawing/2014/main" id="{0EE49C3B-9494-9749-0A80-7B56F178CC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81865" y="11881390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39" name="AutoShape 90">
            <a:extLst>
              <a:ext uri="{FF2B5EF4-FFF2-40B4-BE49-F238E27FC236}">
                <a16:creationId xmlns:a16="http://schemas.microsoft.com/office/drawing/2014/main" id="{D2574ACB-264C-F453-36E0-3BA410DEA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175" y="11876060"/>
            <a:ext cx="289134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사업수행계획서</a:t>
            </a:r>
            <a:r>
              <a:rPr kumimoji="1" lang="en-US" altLang="ko-KR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요구사항정의서</a:t>
            </a: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6A620FD-4953-605D-CDD9-79CC3CD2E944}"/>
              </a:ext>
            </a:extLst>
          </p:cNvPr>
          <p:cNvCxnSpPr>
            <a:cxnSpLocks/>
          </p:cNvCxnSpPr>
          <p:nvPr/>
        </p:nvCxnSpPr>
        <p:spPr>
          <a:xfrm>
            <a:off x="6252792" y="6005639"/>
            <a:ext cx="1281483" cy="0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5508" descr="[템플릿] ver10-44">
            <a:extLst>
              <a:ext uri="{FF2B5EF4-FFF2-40B4-BE49-F238E27FC236}">
                <a16:creationId xmlns:a16="http://schemas.microsoft.com/office/drawing/2014/main" id="{CEEBE7E0-3658-4D31-163F-16CAC4D09E7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81320" y="5935226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2" name="Oval 5508" descr="[템플릿] ver10-44">
            <a:extLst>
              <a:ext uri="{FF2B5EF4-FFF2-40B4-BE49-F238E27FC236}">
                <a16:creationId xmlns:a16="http://schemas.microsoft.com/office/drawing/2014/main" id="{E9A61F44-3782-2620-87E5-739AC9DF322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83113" y="5935226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3" name="AutoShape 90">
            <a:extLst>
              <a:ext uri="{FF2B5EF4-FFF2-40B4-BE49-F238E27FC236}">
                <a16:creationId xmlns:a16="http://schemas.microsoft.com/office/drawing/2014/main" id="{1E3F8F56-CCBB-7631-852A-472F64923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072" y="5646968"/>
            <a:ext cx="2274767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요구사항정의</a:t>
            </a:r>
          </a:p>
        </p:txBody>
      </p:sp>
      <p:cxnSp>
        <p:nvCxnSpPr>
          <p:cNvPr id="144" name="직선 연결선 143">
            <a:extLst>
              <a:ext uri="{FF2B5EF4-FFF2-40B4-BE49-F238E27FC236}">
                <a16:creationId xmlns:a16="http://schemas.microsoft.com/office/drawing/2014/main" id="{8C2184D6-26FB-BB55-14BB-E5312B04EECE}"/>
              </a:ext>
            </a:extLst>
          </p:cNvPr>
          <p:cNvCxnSpPr>
            <a:cxnSpLocks/>
          </p:cNvCxnSpPr>
          <p:nvPr/>
        </p:nvCxnSpPr>
        <p:spPr>
          <a:xfrm flipV="1">
            <a:off x="7132270" y="6496946"/>
            <a:ext cx="1497380" cy="7936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5508" descr="[템플릿] ver10-44">
            <a:extLst>
              <a:ext uri="{FF2B5EF4-FFF2-40B4-BE49-F238E27FC236}">
                <a16:creationId xmlns:a16="http://schemas.microsoft.com/office/drawing/2014/main" id="{ECDCA5A6-9189-73C1-0D82-22F3844CA09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960800" y="6434470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6" name="Oval 5508" descr="[템플릿] ver10-44">
            <a:extLst>
              <a:ext uri="{FF2B5EF4-FFF2-40B4-BE49-F238E27FC236}">
                <a16:creationId xmlns:a16="http://schemas.microsoft.com/office/drawing/2014/main" id="{9316A897-E5A6-BA7B-7295-DCA7E2CF8D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61221" y="6412508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7" name="AutoShape 90">
            <a:extLst>
              <a:ext uri="{FF2B5EF4-FFF2-40B4-BE49-F238E27FC236}">
                <a16:creationId xmlns:a16="http://schemas.microsoft.com/office/drawing/2014/main" id="{A3068EF8-4B03-76B9-FC87-AE240788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528" y="6146853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기능명세서 작성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D085C4FF-4F0B-C4C0-BE09-56AF8834CC74}"/>
              </a:ext>
            </a:extLst>
          </p:cNvPr>
          <p:cNvCxnSpPr>
            <a:cxnSpLocks/>
            <a:stCxn id="149" idx="6"/>
            <a:endCxn id="150" idx="2"/>
          </p:cNvCxnSpPr>
          <p:nvPr/>
        </p:nvCxnSpPr>
        <p:spPr>
          <a:xfrm flipV="1">
            <a:off x="11461372" y="7129192"/>
            <a:ext cx="2846681" cy="8677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5508" descr="[템플릿] ver10-44">
            <a:extLst>
              <a:ext uri="{FF2B5EF4-FFF2-40B4-BE49-F238E27FC236}">
                <a16:creationId xmlns:a16="http://schemas.microsoft.com/office/drawing/2014/main" id="{66369388-62F0-3C19-5CE1-A13CAC6260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89902" y="7052124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0" name="Oval 5508" descr="[템플릿] ver10-44">
            <a:extLst>
              <a:ext uri="{FF2B5EF4-FFF2-40B4-BE49-F238E27FC236}">
                <a16:creationId xmlns:a16="http://schemas.microsoft.com/office/drawing/2014/main" id="{7A495F78-9113-12C7-9D69-7A3590E164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08052" y="7043447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1" name="AutoShape 90">
            <a:extLst>
              <a:ext uri="{FF2B5EF4-FFF2-40B4-BE49-F238E27FC236}">
                <a16:creationId xmlns:a16="http://schemas.microsoft.com/office/drawing/2014/main" id="{2A44E304-D2FE-7136-A827-4F549E84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5801" y="6769053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데이터분석</a:t>
            </a:r>
          </a:p>
        </p:txBody>
      </p:sp>
      <p:grpSp>
        <p:nvGrpSpPr>
          <p:cNvPr id="10" name="그룹 151">
            <a:extLst>
              <a:ext uri="{FF2B5EF4-FFF2-40B4-BE49-F238E27FC236}">
                <a16:creationId xmlns:a16="http://schemas.microsoft.com/office/drawing/2014/main" id="{DCABFCCC-7A9A-795D-3833-96A0D34A03E7}"/>
              </a:ext>
            </a:extLst>
          </p:cNvPr>
          <p:cNvGrpSpPr/>
          <p:nvPr/>
        </p:nvGrpSpPr>
        <p:grpSpPr>
          <a:xfrm>
            <a:off x="12394479" y="7556974"/>
            <a:ext cx="3357084" cy="171488"/>
            <a:chOff x="3588085" y="4648963"/>
            <a:chExt cx="2997922" cy="153122"/>
          </a:xfrm>
        </p:grpSpPr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62A1E65-8046-83FE-B43A-B88D627B2F8F}"/>
                </a:ext>
              </a:extLst>
            </p:cNvPr>
            <p:cNvCxnSpPr>
              <a:cxnSpLocks/>
              <a:stCxn id="154" idx="6"/>
              <a:endCxn id="155" idx="2"/>
            </p:cNvCxnSpPr>
            <p:nvPr/>
          </p:nvCxnSpPr>
          <p:spPr>
            <a:xfrm>
              <a:off x="3741211" y="4725525"/>
              <a:ext cx="2691669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5508" descr="[템플릿] ver10-44">
              <a:extLst>
                <a:ext uri="{FF2B5EF4-FFF2-40B4-BE49-F238E27FC236}">
                  <a16:creationId xmlns:a16="http://schemas.microsoft.com/office/drawing/2014/main" id="{BB659B90-DCB7-02A6-D2A4-DEF589B066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88085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5" name="Oval 5508" descr="[템플릿] ver10-44">
              <a:extLst>
                <a:ext uri="{FF2B5EF4-FFF2-40B4-BE49-F238E27FC236}">
                  <a16:creationId xmlns:a16="http://schemas.microsoft.com/office/drawing/2014/main" id="{1D6CCD23-980B-68C3-A4BA-E25E4EACE7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32880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56" name="AutoShape 90">
            <a:extLst>
              <a:ext uri="{FF2B5EF4-FFF2-40B4-BE49-F238E27FC236}">
                <a16:creationId xmlns:a16="http://schemas.microsoft.com/office/drawing/2014/main" id="{8C65306B-7081-4E3B-ED9C-680C871F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2184" y="7294063"/>
            <a:ext cx="2361668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데이터베이스설계</a:t>
            </a:r>
          </a:p>
        </p:txBody>
      </p:sp>
      <p:grpSp>
        <p:nvGrpSpPr>
          <p:cNvPr id="11" name="그룹 156">
            <a:extLst>
              <a:ext uri="{FF2B5EF4-FFF2-40B4-BE49-F238E27FC236}">
                <a16:creationId xmlns:a16="http://schemas.microsoft.com/office/drawing/2014/main" id="{3B0B9E6B-813C-3C53-537D-D86CA542EB49}"/>
              </a:ext>
            </a:extLst>
          </p:cNvPr>
          <p:cNvGrpSpPr/>
          <p:nvPr/>
        </p:nvGrpSpPr>
        <p:grpSpPr>
          <a:xfrm>
            <a:off x="12391454" y="8086189"/>
            <a:ext cx="3360104" cy="171488"/>
            <a:chOff x="3033634" y="4658581"/>
            <a:chExt cx="3000619" cy="153122"/>
          </a:xfrm>
        </p:grpSpPr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1B8EF50B-2C4F-7493-BA49-0B7E7A51AC38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3186761" y="4735143"/>
              <a:ext cx="2694365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5508" descr="[템플릿] ver10-44">
              <a:extLst>
                <a:ext uri="{FF2B5EF4-FFF2-40B4-BE49-F238E27FC236}">
                  <a16:creationId xmlns:a16="http://schemas.microsoft.com/office/drawing/2014/main" id="{16B5C397-77D1-1F85-47D6-4542E920F3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33634" y="465858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0" name="Oval 5508" descr="[템플릿] ver10-44">
              <a:extLst>
                <a:ext uri="{FF2B5EF4-FFF2-40B4-BE49-F238E27FC236}">
                  <a16:creationId xmlns:a16="http://schemas.microsoft.com/office/drawing/2014/main" id="{2D44ADF3-8DD6-0217-ED96-F74FED853A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881126" y="465858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61" name="AutoShape 90">
            <a:extLst>
              <a:ext uri="{FF2B5EF4-FFF2-40B4-BE49-F238E27FC236}">
                <a16:creationId xmlns:a16="http://schemas.microsoft.com/office/drawing/2014/main" id="{FF18E61A-5D03-3469-49E2-920759D5D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3311" y="7818515"/>
            <a:ext cx="1996386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화면 및 콘텐츠설계</a:t>
            </a:r>
          </a:p>
        </p:txBody>
      </p:sp>
      <p:grpSp>
        <p:nvGrpSpPr>
          <p:cNvPr id="12" name="그룹 161">
            <a:extLst>
              <a:ext uri="{FF2B5EF4-FFF2-40B4-BE49-F238E27FC236}">
                <a16:creationId xmlns:a16="http://schemas.microsoft.com/office/drawing/2014/main" id="{8F7F5838-5146-2639-0D4F-33D6A9ACF07E}"/>
              </a:ext>
            </a:extLst>
          </p:cNvPr>
          <p:cNvGrpSpPr/>
          <p:nvPr/>
        </p:nvGrpSpPr>
        <p:grpSpPr>
          <a:xfrm>
            <a:off x="12391453" y="8547088"/>
            <a:ext cx="3382207" cy="183743"/>
            <a:chOff x="3033633" y="4638021"/>
            <a:chExt cx="3020356" cy="164064"/>
          </a:xfrm>
        </p:grpSpPr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9C95B01F-6BE5-06D6-6F39-10FED5E7254E}"/>
                </a:ext>
              </a:extLst>
            </p:cNvPr>
            <p:cNvCxnSpPr>
              <a:cxnSpLocks/>
              <a:stCxn id="164" idx="6"/>
              <a:endCxn id="165" idx="2"/>
            </p:cNvCxnSpPr>
            <p:nvPr/>
          </p:nvCxnSpPr>
          <p:spPr>
            <a:xfrm>
              <a:off x="3186760" y="4714583"/>
              <a:ext cx="2714103" cy="10942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5508" descr="[템플릿] ver10-44">
              <a:extLst>
                <a:ext uri="{FF2B5EF4-FFF2-40B4-BE49-F238E27FC236}">
                  <a16:creationId xmlns:a16="http://schemas.microsoft.com/office/drawing/2014/main" id="{D12AFBEE-0804-1820-E2AE-1E511E92EF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33633" y="463802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5" name="Oval 5508" descr="[템플릿] ver10-44">
              <a:extLst>
                <a:ext uri="{FF2B5EF4-FFF2-40B4-BE49-F238E27FC236}">
                  <a16:creationId xmlns:a16="http://schemas.microsoft.com/office/drawing/2014/main" id="{2D46B03F-AF87-16F6-4EAF-F2A12580CD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00862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66" name="AutoShape 90">
            <a:extLst>
              <a:ext uri="{FF2B5EF4-FFF2-40B4-BE49-F238E27FC236}">
                <a16:creationId xmlns:a16="http://schemas.microsoft.com/office/drawing/2014/main" id="{B045751C-E57B-6FB9-5819-58DE60DCB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8574" y="8328830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프로세스설계</a:t>
            </a:r>
          </a:p>
        </p:txBody>
      </p:sp>
      <p:grpSp>
        <p:nvGrpSpPr>
          <p:cNvPr id="13" name="그룹 166">
            <a:extLst>
              <a:ext uri="{FF2B5EF4-FFF2-40B4-BE49-F238E27FC236}">
                <a16:creationId xmlns:a16="http://schemas.microsoft.com/office/drawing/2014/main" id="{E0E31EF0-9B8A-5337-6D40-96F9A87B3B31}"/>
              </a:ext>
            </a:extLst>
          </p:cNvPr>
          <p:cNvGrpSpPr/>
          <p:nvPr/>
        </p:nvGrpSpPr>
        <p:grpSpPr>
          <a:xfrm>
            <a:off x="11318339" y="9250787"/>
            <a:ext cx="11652619" cy="171488"/>
            <a:chOff x="5315627" y="4648963"/>
            <a:chExt cx="10405946" cy="153122"/>
          </a:xfrm>
        </p:grpSpPr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B63220B1-18E6-88EF-329B-48347292BDBA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5468754" y="4725524"/>
              <a:ext cx="10099692" cy="1418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5508" descr="[템플릿] ver10-44">
              <a:extLst>
                <a:ext uri="{FF2B5EF4-FFF2-40B4-BE49-F238E27FC236}">
                  <a16:creationId xmlns:a16="http://schemas.microsoft.com/office/drawing/2014/main" id="{665A0986-29DF-1FEC-1A45-FC4704E998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15627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0" name="Oval 5508" descr="[템플릿] ver10-44">
              <a:extLst>
                <a:ext uri="{FF2B5EF4-FFF2-40B4-BE49-F238E27FC236}">
                  <a16:creationId xmlns:a16="http://schemas.microsoft.com/office/drawing/2014/main" id="{EF2C34DD-7FBA-89CA-B065-6F2FBC0BE1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568446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1" name="AutoShape 90">
            <a:extLst>
              <a:ext uri="{FF2B5EF4-FFF2-40B4-BE49-F238E27FC236}">
                <a16:creationId xmlns:a16="http://schemas.microsoft.com/office/drawing/2014/main" id="{2CA4A9D7-86B3-72B0-7C43-A19A50DD1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0106" y="9007314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프로그램개발</a:t>
            </a:r>
          </a:p>
        </p:txBody>
      </p:sp>
      <p:grpSp>
        <p:nvGrpSpPr>
          <p:cNvPr id="14" name="그룹 171">
            <a:extLst>
              <a:ext uri="{FF2B5EF4-FFF2-40B4-BE49-F238E27FC236}">
                <a16:creationId xmlns:a16="http://schemas.microsoft.com/office/drawing/2014/main" id="{383C535A-706F-5892-B9BD-600C266FBCD5}"/>
              </a:ext>
            </a:extLst>
          </p:cNvPr>
          <p:cNvGrpSpPr/>
          <p:nvPr/>
        </p:nvGrpSpPr>
        <p:grpSpPr>
          <a:xfrm>
            <a:off x="11286669" y="9773682"/>
            <a:ext cx="11720940" cy="171488"/>
            <a:chOff x="4414748" y="4648963"/>
            <a:chExt cx="10466954" cy="153122"/>
          </a:xfrm>
        </p:grpSpPr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083D042E-C833-30E1-E4FA-B9BA4AC9CE95}"/>
                </a:ext>
              </a:extLst>
            </p:cNvPr>
            <p:cNvCxnSpPr>
              <a:cxnSpLocks/>
              <a:stCxn id="174" idx="6"/>
              <a:endCxn id="175" idx="2"/>
            </p:cNvCxnSpPr>
            <p:nvPr/>
          </p:nvCxnSpPr>
          <p:spPr>
            <a:xfrm>
              <a:off x="4567874" y="4725524"/>
              <a:ext cx="10160702" cy="1418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5508" descr="[템플릿] ver10-44">
              <a:extLst>
                <a:ext uri="{FF2B5EF4-FFF2-40B4-BE49-F238E27FC236}">
                  <a16:creationId xmlns:a16="http://schemas.microsoft.com/office/drawing/2014/main" id="{F5390BB4-F07A-C61C-E609-D4505A01D83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14748" y="4648963"/>
              <a:ext cx="153126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5" name="Oval 5508" descr="[템플릿] ver10-44">
              <a:extLst>
                <a:ext uri="{FF2B5EF4-FFF2-40B4-BE49-F238E27FC236}">
                  <a16:creationId xmlns:a16="http://schemas.microsoft.com/office/drawing/2014/main" id="{16A60C17-BA62-7F8A-6A76-0985ECA4671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28575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AutoShape 90">
            <a:extLst>
              <a:ext uri="{FF2B5EF4-FFF2-40B4-BE49-F238E27FC236}">
                <a16:creationId xmlns:a16="http://schemas.microsoft.com/office/drawing/2014/main" id="{107416EE-5FC3-3EC0-BA64-6520AC3B6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0106" y="9531285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디자인개발</a:t>
            </a:r>
          </a:p>
        </p:txBody>
      </p:sp>
      <p:grpSp>
        <p:nvGrpSpPr>
          <p:cNvPr id="15" name="그룹 176">
            <a:extLst>
              <a:ext uri="{FF2B5EF4-FFF2-40B4-BE49-F238E27FC236}">
                <a16:creationId xmlns:a16="http://schemas.microsoft.com/office/drawing/2014/main" id="{80619CDB-FC57-2DE2-6790-8A35946DA6CF}"/>
              </a:ext>
            </a:extLst>
          </p:cNvPr>
          <p:cNvGrpSpPr/>
          <p:nvPr/>
        </p:nvGrpSpPr>
        <p:grpSpPr>
          <a:xfrm>
            <a:off x="12147033" y="10058342"/>
            <a:ext cx="1039727" cy="453700"/>
            <a:chOff x="4181850" y="5338469"/>
            <a:chExt cx="603543" cy="263330"/>
          </a:xfrm>
        </p:grpSpPr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0F1E5AD3-B92D-9173-C2D7-E1C03EC2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79" name="AutoShape 90">
              <a:extLst>
                <a:ext uri="{FF2B5EF4-FFF2-40B4-BE49-F238E27FC236}">
                  <a16:creationId xmlns:a16="http://schemas.microsoft.com/office/drawing/2014/main" id="{2F18028C-4CE9-225B-57D7-1871E4F70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6" name="그룹 179">
            <a:extLst>
              <a:ext uri="{FF2B5EF4-FFF2-40B4-BE49-F238E27FC236}">
                <a16:creationId xmlns:a16="http://schemas.microsoft.com/office/drawing/2014/main" id="{9EA1CED0-97DC-497C-C6F5-6B98BDA91AF0}"/>
              </a:ext>
            </a:extLst>
          </p:cNvPr>
          <p:cNvGrpSpPr/>
          <p:nvPr/>
        </p:nvGrpSpPr>
        <p:grpSpPr>
          <a:xfrm>
            <a:off x="16098071" y="10071242"/>
            <a:ext cx="1039727" cy="453700"/>
            <a:chOff x="4181850" y="5338469"/>
            <a:chExt cx="603543" cy="263330"/>
          </a:xfrm>
        </p:grpSpPr>
        <p:pic>
          <p:nvPicPr>
            <p:cNvPr id="181" name="그림 180">
              <a:extLst>
                <a:ext uri="{FF2B5EF4-FFF2-40B4-BE49-F238E27FC236}">
                  <a16:creationId xmlns:a16="http://schemas.microsoft.com/office/drawing/2014/main" id="{36653088-8B04-758C-A66B-5751E1D6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82" name="AutoShape 90">
              <a:extLst>
                <a:ext uri="{FF2B5EF4-FFF2-40B4-BE49-F238E27FC236}">
                  <a16:creationId xmlns:a16="http://schemas.microsoft.com/office/drawing/2014/main" id="{4225EF67-DB64-D012-D7EE-BBFDEE6D4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7" name="그룹 182">
            <a:extLst>
              <a:ext uri="{FF2B5EF4-FFF2-40B4-BE49-F238E27FC236}">
                <a16:creationId xmlns:a16="http://schemas.microsoft.com/office/drawing/2014/main" id="{E9C19B85-321D-462D-A26E-BFF39590A6EE}"/>
              </a:ext>
            </a:extLst>
          </p:cNvPr>
          <p:cNvGrpSpPr/>
          <p:nvPr/>
        </p:nvGrpSpPr>
        <p:grpSpPr>
          <a:xfrm>
            <a:off x="20120998" y="10066816"/>
            <a:ext cx="1039727" cy="453700"/>
            <a:chOff x="4181850" y="5338469"/>
            <a:chExt cx="603543" cy="263330"/>
          </a:xfrm>
        </p:grpSpPr>
        <p:pic>
          <p:nvPicPr>
            <p:cNvPr id="184" name="그림 183">
              <a:extLst>
                <a:ext uri="{FF2B5EF4-FFF2-40B4-BE49-F238E27FC236}">
                  <a16:creationId xmlns:a16="http://schemas.microsoft.com/office/drawing/2014/main" id="{5CD53287-DFCE-F78C-A9C2-57AD83306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85" name="AutoShape 90">
              <a:extLst>
                <a:ext uri="{FF2B5EF4-FFF2-40B4-BE49-F238E27FC236}">
                  <a16:creationId xmlns:a16="http://schemas.microsoft.com/office/drawing/2014/main" id="{A722BB08-6A6B-4328-0581-F7FA8487F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8" name="그룹 188">
            <a:extLst>
              <a:ext uri="{FF2B5EF4-FFF2-40B4-BE49-F238E27FC236}">
                <a16:creationId xmlns:a16="http://schemas.microsoft.com/office/drawing/2014/main" id="{68B499EB-A94E-3B27-3DCF-70E199BF2C44}"/>
              </a:ext>
            </a:extLst>
          </p:cNvPr>
          <p:cNvGrpSpPr/>
          <p:nvPr/>
        </p:nvGrpSpPr>
        <p:grpSpPr>
          <a:xfrm>
            <a:off x="21571088" y="11130378"/>
            <a:ext cx="1362747" cy="171488"/>
            <a:chOff x="8503730" y="4648963"/>
            <a:chExt cx="1216953" cy="153122"/>
          </a:xfrm>
        </p:grpSpPr>
        <p:cxnSp>
          <p:nvCxnSpPr>
            <p:cNvPr id="190" name="직선 연결선 189">
              <a:extLst>
                <a:ext uri="{FF2B5EF4-FFF2-40B4-BE49-F238E27FC236}">
                  <a16:creationId xmlns:a16="http://schemas.microsoft.com/office/drawing/2014/main" id="{AED97B4C-F0F0-0E0B-11B1-E1450602326D}"/>
                </a:ext>
              </a:extLst>
            </p:cNvPr>
            <p:cNvCxnSpPr>
              <a:cxnSpLocks/>
              <a:stCxn id="191" idx="6"/>
              <a:endCxn id="192" idx="2"/>
            </p:cNvCxnSpPr>
            <p:nvPr/>
          </p:nvCxnSpPr>
          <p:spPr>
            <a:xfrm>
              <a:off x="8656857" y="4725525"/>
              <a:ext cx="910699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5508" descr="[템플릿] ver10-44">
              <a:extLst>
                <a:ext uri="{FF2B5EF4-FFF2-40B4-BE49-F238E27FC236}">
                  <a16:creationId xmlns:a16="http://schemas.microsoft.com/office/drawing/2014/main" id="{0A37C575-698D-BAD3-B0EA-B184C72A93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503730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2" name="Oval 5508" descr="[템플릿] ver10-44">
              <a:extLst>
                <a:ext uri="{FF2B5EF4-FFF2-40B4-BE49-F238E27FC236}">
                  <a16:creationId xmlns:a16="http://schemas.microsoft.com/office/drawing/2014/main" id="{5B061484-D792-3D1E-844F-8000A812F2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67556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93" name="AutoShape 90">
            <a:extLst>
              <a:ext uri="{FF2B5EF4-FFF2-40B4-BE49-F238E27FC236}">
                <a16:creationId xmlns:a16="http://schemas.microsoft.com/office/drawing/2014/main" id="{A0934893-5DB1-1D41-6F3F-39EE80DC8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35321" y="10791867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통합테스트</a:t>
            </a:r>
          </a:p>
        </p:txBody>
      </p:sp>
      <p:grpSp>
        <p:nvGrpSpPr>
          <p:cNvPr id="19" name="그룹 193">
            <a:extLst>
              <a:ext uri="{FF2B5EF4-FFF2-40B4-BE49-F238E27FC236}">
                <a16:creationId xmlns:a16="http://schemas.microsoft.com/office/drawing/2014/main" id="{C74E721A-C9FD-1A50-5C10-EF4270F90B8A}"/>
              </a:ext>
            </a:extLst>
          </p:cNvPr>
          <p:cNvGrpSpPr/>
          <p:nvPr/>
        </p:nvGrpSpPr>
        <p:grpSpPr>
          <a:xfrm>
            <a:off x="22954988" y="12648474"/>
            <a:ext cx="1267537" cy="253157"/>
            <a:chOff x="5058800" y="5398219"/>
            <a:chExt cx="735782" cy="146933"/>
          </a:xfrm>
        </p:grpSpPr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14B93989-2243-7CB6-3611-71435A68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8800" y="5398219"/>
              <a:ext cx="132239" cy="146933"/>
            </a:xfrm>
            <a:prstGeom prst="rect">
              <a:avLst/>
            </a:prstGeom>
          </p:spPr>
        </p:pic>
        <p:sp>
          <p:nvSpPr>
            <p:cNvPr id="196" name="AutoShape 90">
              <a:extLst>
                <a:ext uri="{FF2B5EF4-FFF2-40B4-BE49-F238E27FC236}">
                  <a16:creationId xmlns:a16="http://schemas.microsoft.com/office/drawing/2014/main" id="{32526C28-080F-54AF-9BAC-F5CDE25BC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039" y="5398904"/>
              <a:ext cx="603543" cy="142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운영이관</a:t>
              </a:r>
            </a:p>
          </p:txBody>
        </p:sp>
      </p:grpSp>
      <p:grpSp>
        <p:nvGrpSpPr>
          <p:cNvPr id="20" name="그룹 196">
            <a:extLst>
              <a:ext uri="{FF2B5EF4-FFF2-40B4-BE49-F238E27FC236}">
                <a16:creationId xmlns:a16="http://schemas.microsoft.com/office/drawing/2014/main" id="{F5DB373E-80A8-5729-C404-615D10AAF670}"/>
              </a:ext>
            </a:extLst>
          </p:cNvPr>
          <p:cNvGrpSpPr/>
          <p:nvPr/>
        </p:nvGrpSpPr>
        <p:grpSpPr>
          <a:xfrm>
            <a:off x="21970768" y="12637272"/>
            <a:ext cx="670846" cy="258565"/>
            <a:chOff x="4562598" y="5393402"/>
            <a:chExt cx="389415" cy="150073"/>
          </a:xfrm>
        </p:grpSpPr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FE541853-02BA-5563-12FA-B40C5BAD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9774" y="5396542"/>
              <a:ext cx="132239" cy="146933"/>
            </a:xfrm>
            <a:prstGeom prst="rect">
              <a:avLst/>
            </a:prstGeom>
          </p:spPr>
        </p:pic>
        <p:sp>
          <p:nvSpPr>
            <p:cNvPr id="199" name="AutoShape 90">
              <a:extLst>
                <a:ext uri="{FF2B5EF4-FFF2-40B4-BE49-F238E27FC236}">
                  <a16:creationId xmlns:a16="http://schemas.microsoft.com/office/drawing/2014/main" id="{911BAD92-3B95-D295-E331-C38A9A4BF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598" y="5393402"/>
              <a:ext cx="288991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교육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6192457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60">
            <a:extLst>
              <a:ext uri="{FF2B5EF4-FFF2-40B4-BE49-F238E27FC236}">
                <a16:creationId xmlns:a16="http://schemas.microsoft.com/office/drawing/2014/main" id="{CAEFCA24-A64F-FD3A-C727-33D8BD17CE93}"/>
              </a:ext>
            </a:extLst>
          </p:cNvPr>
          <p:cNvSpPr/>
          <p:nvPr/>
        </p:nvSpPr>
        <p:spPr>
          <a:xfrm>
            <a:off x="3202905" y="3408165"/>
            <a:ext cx="13486828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테스트 및 이행 방안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EBCD600-3006-1290-DA04-7F1DC0F062EE}"/>
              </a:ext>
            </a:extLst>
          </p:cNvPr>
          <p:cNvSpPr/>
          <p:nvPr/>
        </p:nvSpPr>
        <p:spPr bwMode="auto">
          <a:xfrm>
            <a:off x="3744284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85D21A0-B279-AB4C-E085-AAA8DA9541C9}"/>
              </a:ext>
            </a:extLst>
          </p:cNvPr>
          <p:cNvSpPr/>
          <p:nvPr/>
        </p:nvSpPr>
        <p:spPr bwMode="auto">
          <a:xfrm>
            <a:off x="3899654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047DD62-1F3C-1597-2D20-159C368DA5D1}"/>
              </a:ext>
            </a:extLst>
          </p:cNvPr>
          <p:cNvSpPr/>
          <p:nvPr/>
        </p:nvSpPr>
        <p:spPr bwMode="auto">
          <a:xfrm>
            <a:off x="4034491" y="4616812"/>
            <a:ext cx="1366720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개발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0A36E8-893F-4B1D-6B46-7DE6EE58CCDF}"/>
              </a:ext>
            </a:extLst>
          </p:cNvPr>
          <p:cNvSpPr/>
          <p:nvPr/>
        </p:nvSpPr>
        <p:spPr bwMode="auto">
          <a:xfrm>
            <a:off x="4457199" y="4089436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1D110B0-FEDB-76AF-5F75-CB4DE9AE0840}"/>
              </a:ext>
            </a:extLst>
          </p:cNvPr>
          <p:cNvSpPr/>
          <p:nvPr/>
        </p:nvSpPr>
        <p:spPr bwMode="auto">
          <a:xfrm>
            <a:off x="6414771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C0875BC8-3289-F3B9-19D7-6A41424445C2}"/>
              </a:ext>
            </a:extLst>
          </p:cNvPr>
          <p:cNvSpPr/>
          <p:nvPr/>
        </p:nvSpPr>
        <p:spPr bwMode="auto">
          <a:xfrm>
            <a:off x="657014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BB3D81-431C-B16A-7F90-B265529519A1}"/>
              </a:ext>
            </a:extLst>
          </p:cNvPr>
          <p:cNvSpPr/>
          <p:nvPr/>
        </p:nvSpPr>
        <p:spPr bwMode="auto">
          <a:xfrm>
            <a:off x="6704980" y="4450618"/>
            <a:ext cx="1366720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</a:t>
            </a: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연동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AA1B9C-ABE0-7357-E136-10D28EAED528}"/>
              </a:ext>
            </a:extLst>
          </p:cNvPr>
          <p:cNvSpPr/>
          <p:nvPr/>
        </p:nvSpPr>
        <p:spPr bwMode="auto">
          <a:xfrm>
            <a:off x="7117259" y="4089436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" name="이등변 삼각형 86">
            <a:extLst>
              <a:ext uri="{FF2B5EF4-FFF2-40B4-BE49-F238E27FC236}">
                <a16:creationId xmlns:a16="http://schemas.microsoft.com/office/drawing/2014/main" id="{1178A3BB-CD71-E8B2-89BA-12DBC7D26DD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2314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1" name="이등변 삼각형 87">
            <a:extLst>
              <a:ext uri="{FF2B5EF4-FFF2-40B4-BE49-F238E27FC236}">
                <a16:creationId xmlns:a16="http://schemas.microsoft.com/office/drawing/2014/main" id="{77BB38AA-BDE2-92C2-D728-D2E6E741412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974531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2" name="이등변 삼각형 88">
            <a:extLst>
              <a:ext uri="{FF2B5EF4-FFF2-40B4-BE49-F238E27FC236}">
                <a16:creationId xmlns:a16="http://schemas.microsoft.com/office/drawing/2014/main" id="{39EB7AE0-0504-3A02-DE01-D2E6FC887CE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125917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8AF97CE-D286-6AAA-8926-DAD1F9F36BC4}"/>
              </a:ext>
            </a:extLst>
          </p:cNvPr>
          <p:cNvSpPr/>
          <p:nvPr/>
        </p:nvSpPr>
        <p:spPr bwMode="auto">
          <a:xfrm>
            <a:off x="9044966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3CDB75BF-BF4C-7E1C-5F23-C56C3A3DBE60}"/>
              </a:ext>
            </a:extLst>
          </p:cNvPr>
          <p:cNvSpPr/>
          <p:nvPr/>
        </p:nvSpPr>
        <p:spPr bwMode="auto">
          <a:xfrm>
            <a:off x="9200337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4C88DD-561E-658D-D7E8-952C6BAF4DB0}"/>
              </a:ext>
            </a:extLst>
          </p:cNvPr>
          <p:cNvSpPr/>
          <p:nvPr/>
        </p:nvSpPr>
        <p:spPr bwMode="auto">
          <a:xfrm>
            <a:off x="9335167" y="4450618"/>
            <a:ext cx="1366720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확인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CA166A-0725-5050-2B63-F015DE9208ED}"/>
              </a:ext>
            </a:extLst>
          </p:cNvPr>
          <p:cNvSpPr/>
          <p:nvPr/>
        </p:nvSpPr>
        <p:spPr bwMode="auto">
          <a:xfrm>
            <a:off x="9745058" y="4089436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3726880-6BD6-56E6-F541-AD89F88E09D6}"/>
              </a:ext>
            </a:extLst>
          </p:cNvPr>
          <p:cNvSpPr/>
          <p:nvPr/>
        </p:nvSpPr>
        <p:spPr bwMode="auto">
          <a:xfrm>
            <a:off x="11682501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E4C4DB2-F770-3169-EF9E-F5AF8259ABD7}"/>
              </a:ext>
            </a:extLst>
          </p:cNvPr>
          <p:cNvSpPr/>
          <p:nvPr/>
        </p:nvSpPr>
        <p:spPr bwMode="auto">
          <a:xfrm>
            <a:off x="1183787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FFEFFFC-B745-D5BF-2AB7-286DA01F351B}"/>
              </a:ext>
            </a:extLst>
          </p:cNvPr>
          <p:cNvSpPr/>
          <p:nvPr/>
        </p:nvSpPr>
        <p:spPr bwMode="auto">
          <a:xfrm>
            <a:off x="12133177" y="4450618"/>
            <a:ext cx="1029769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개발환경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검수확인</a:t>
            </a:r>
            <a:endParaRPr kumimoji="1" lang="en-US" altLang="ko-KR" sz="2400" spc="-80" dirty="0" err="1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C41C7F5-28D1-3C2E-2D6D-6DB5EBF5D846}"/>
              </a:ext>
            </a:extLst>
          </p:cNvPr>
          <p:cNvSpPr/>
          <p:nvPr/>
        </p:nvSpPr>
        <p:spPr bwMode="auto">
          <a:xfrm>
            <a:off x="12381788" y="4089436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9" name="이등변 삼각형 86">
            <a:extLst>
              <a:ext uri="{FF2B5EF4-FFF2-40B4-BE49-F238E27FC236}">
                <a16:creationId xmlns:a16="http://schemas.microsoft.com/office/drawing/2014/main" id="{D940EC65-2FF8-19E7-B77A-EC8F3845C51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44780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0" name="이등변 삼각형 87">
            <a:extLst>
              <a:ext uri="{FF2B5EF4-FFF2-40B4-BE49-F238E27FC236}">
                <a16:creationId xmlns:a16="http://schemas.microsoft.com/office/drawing/2014/main" id="{4DB02FEB-B720-FE08-712A-2ABBE16088A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596166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5" name="이등변 삼각형 88">
            <a:extLst>
              <a:ext uri="{FF2B5EF4-FFF2-40B4-BE49-F238E27FC236}">
                <a16:creationId xmlns:a16="http://schemas.microsoft.com/office/drawing/2014/main" id="{FE777B2D-5CCA-8828-A5CE-CF03ED311A2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74755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6" name="이등변 삼각형 86">
            <a:extLst>
              <a:ext uri="{FF2B5EF4-FFF2-40B4-BE49-F238E27FC236}">
                <a16:creationId xmlns:a16="http://schemas.microsoft.com/office/drawing/2014/main" id="{C70839B0-D9E5-EF6F-46EA-15C76B2641E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221112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1" name="이등변 삼각형 87">
            <a:extLst>
              <a:ext uri="{FF2B5EF4-FFF2-40B4-BE49-F238E27FC236}">
                <a16:creationId xmlns:a16="http://schemas.microsoft.com/office/drawing/2014/main" id="{E853894A-B7E7-15FC-7174-7F4170B7793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72498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2" name="이등변 삼각형 88">
            <a:extLst>
              <a:ext uri="{FF2B5EF4-FFF2-40B4-BE49-F238E27FC236}">
                <a16:creationId xmlns:a16="http://schemas.microsoft.com/office/drawing/2014/main" id="{74F96B8E-946E-0304-A171-10D4EF56889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52388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EB6B70-18AB-EF69-586A-5658AD359AA9}"/>
              </a:ext>
            </a:extLst>
          </p:cNvPr>
          <p:cNvSpPr/>
          <p:nvPr/>
        </p:nvSpPr>
        <p:spPr>
          <a:xfrm>
            <a:off x="3236056" y="6286231"/>
            <a:ext cx="2385645" cy="2563761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F08B0E-8EDF-6D13-8427-8ACFE5352FD5}"/>
              </a:ext>
            </a:extLst>
          </p:cNvPr>
          <p:cNvSpPr/>
          <p:nvPr/>
        </p:nvSpPr>
        <p:spPr>
          <a:xfrm>
            <a:off x="3410555" y="7009472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기능 구현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30E4316-A6D9-2516-3D5F-471BD27C9722}"/>
              </a:ext>
            </a:extLst>
          </p:cNvPr>
          <p:cNvSpPr txBox="1"/>
          <p:nvPr/>
        </p:nvSpPr>
        <p:spPr>
          <a:xfrm>
            <a:off x="3241300" y="6286231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개발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79CB96BE-FC79-264B-4913-98BD67E1A4E1}"/>
              </a:ext>
            </a:extLst>
          </p:cNvPr>
          <p:cNvSpPr/>
          <p:nvPr/>
        </p:nvSpPr>
        <p:spPr>
          <a:xfrm>
            <a:off x="3410555" y="7611387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 개발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5326F8C-D3B4-C924-588A-63A9D287383A}"/>
              </a:ext>
            </a:extLst>
          </p:cNvPr>
          <p:cNvSpPr/>
          <p:nvPr/>
        </p:nvSpPr>
        <p:spPr>
          <a:xfrm>
            <a:off x="3410555" y="8213302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200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종 배지 제작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90898D4-B275-5375-A4B2-BF56C9E6A8E6}"/>
              </a:ext>
            </a:extLst>
          </p:cNvPr>
          <p:cNvSpPr/>
          <p:nvPr/>
        </p:nvSpPr>
        <p:spPr>
          <a:xfrm>
            <a:off x="6048844" y="6286229"/>
            <a:ext cx="2385645" cy="2758512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B4F44E9-E576-0786-464B-107D03C454B3}"/>
              </a:ext>
            </a:extLst>
          </p:cNvPr>
          <p:cNvSpPr/>
          <p:nvPr/>
        </p:nvSpPr>
        <p:spPr>
          <a:xfrm>
            <a:off x="6223344" y="7009472"/>
            <a:ext cx="2068052" cy="78794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발도장데이터연동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지급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E148684-B03A-14C7-6221-B448BD98CD0A}"/>
              </a:ext>
            </a:extLst>
          </p:cNvPr>
          <p:cNvSpPr txBox="1"/>
          <p:nvPr/>
        </p:nvSpPr>
        <p:spPr>
          <a:xfrm>
            <a:off x="6054086" y="6286231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플랫폼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D32A542-1769-05FB-8097-3537C4AA66C8}"/>
              </a:ext>
            </a:extLst>
          </p:cNvPr>
          <p:cNvSpPr/>
          <p:nvPr/>
        </p:nvSpPr>
        <p:spPr>
          <a:xfrm>
            <a:off x="8782531" y="6286220"/>
            <a:ext cx="2385645" cy="3148507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E4A1852-20B9-E742-825D-386C3C4B3569}"/>
              </a:ext>
            </a:extLst>
          </p:cNvPr>
          <p:cNvSpPr/>
          <p:nvPr/>
        </p:nvSpPr>
        <p:spPr>
          <a:xfrm>
            <a:off x="8957030" y="7009470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회원별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아이템 습득 로그 확인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E4CC1B4-CB3E-8B77-51B4-60A84A61E0EF}"/>
              </a:ext>
            </a:extLst>
          </p:cNvPr>
          <p:cNvSpPr txBox="1"/>
          <p:nvPr/>
        </p:nvSpPr>
        <p:spPr>
          <a:xfrm>
            <a:off x="8787773" y="6286229"/>
            <a:ext cx="2380402" cy="5577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en-US" altLang="ko-KR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ADMIN </a:t>
            </a:r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관리 시스템 개발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CF62656-DD1A-B428-7354-ED8AFF588D44}"/>
              </a:ext>
            </a:extLst>
          </p:cNvPr>
          <p:cNvSpPr/>
          <p:nvPr/>
        </p:nvSpPr>
        <p:spPr>
          <a:xfrm>
            <a:off x="8957030" y="7611385"/>
            <a:ext cx="2068052" cy="4988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페이지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7FE8130-9E94-4085-DEFD-50F3D932CF21}"/>
              </a:ext>
            </a:extLst>
          </p:cNvPr>
          <p:cNvSpPr/>
          <p:nvPr/>
        </p:nvSpPr>
        <p:spPr>
          <a:xfrm>
            <a:off x="8957030" y="8213298"/>
            <a:ext cx="2068052" cy="1026136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특수 기능 </a:t>
            </a: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검색 아이템 지급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099D704-7CB3-FE35-02A2-8557BFAF09B2}"/>
              </a:ext>
            </a:extLst>
          </p:cNvPr>
          <p:cNvSpPr/>
          <p:nvPr/>
        </p:nvSpPr>
        <p:spPr>
          <a:xfrm>
            <a:off x="11531424" y="6286228"/>
            <a:ext cx="2385645" cy="193811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15F1F68-28D4-6B99-A7C3-A9C53A8DF1EE}"/>
              </a:ext>
            </a:extLst>
          </p:cNvPr>
          <p:cNvSpPr txBox="1"/>
          <p:nvPr/>
        </p:nvSpPr>
        <p:spPr>
          <a:xfrm>
            <a:off x="11536665" y="6286232"/>
            <a:ext cx="2380402" cy="5577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개발테스트</a:t>
            </a:r>
            <a:endParaRPr kumimoji="1" lang="ko-KR" altLang="en-US" sz="18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ysClr val="window" lastClr="FFFF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9EF18C6-55AC-46E6-FF77-96229425D805}"/>
              </a:ext>
            </a:extLst>
          </p:cNvPr>
          <p:cNvSpPr/>
          <p:nvPr/>
        </p:nvSpPr>
        <p:spPr>
          <a:xfrm>
            <a:off x="11705923" y="7611382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검수확인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82" name="연결선: 꺾임 904">
            <a:extLst>
              <a:ext uri="{FF2B5EF4-FFF2-40B4-BE49-F238E27FC236}">
                <a16:creationId xmlns:a16="http://schemas.microsoft.com/office/drawing/2014/main" id="{5C68F42C-8035-A875-2280-345CA605BC90}"/>
              </a:ext>
            </a:extLst>
          </p:cNvPr>
          <p:cNvCxnSpPr>
            <a:cxnSpLocks/>
            <a:stCxn id="58" idx="2"/>
            <a:endCxn id="63" idx="1"/>
          </p:cNvCxnSpPr>
          <p:nvPr/>
        </p:nvCxnSpPr>
        <p:spPr>
          <a:xfrm rot="5400000" flipH="1" flipV="1">
            <a:off x="4646607" y="7447756"/>
            <a:ext cx="1184507" cy="1619965"/>
          </a:xfrm>
          <a:prstGeom prst="bentConnector4">
            <a:avLst>
              <a:gd name="adj1" fmla="val -49269"/>
              <a:gd name="adj2" fmla="val 86816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87" name="연결선: 꺾임 905">
            <a:extLst>
              <a:ext uri="{FF2B5EF4-FFF2-40B4-BE49-F238E27FC236}">
                <a16:creationId xmlns:a16="http://schemas.microsoft.com/office/drawing/2014/main" id="{3B26D110-8A0A-C352-1EBA-58EB604D2467}"/>
              </a:ext>
            </a:extLst>
          </p:cNvPr>
          <p:cNvCxnSpPr>
            <a:cxnSpLocks/>
            <a:stCxn id="63" idx="2"/>
            <a:endCxn id="66" idx="1"/>
          </p:cNvCxnSpPr>
          <p:nvPr/>
        </p:nvCxnSpPr>
        <p:spPr>
          <a:xfrm rot="5400000" flipH="1" flipV="1">
            <a:off x="7419965" y="7682176"/>
            <a:ext cx="1184267" cy="1540864"/>
          </a:xfrm>
          <a:prstGeom prst="bentConnector4">
            <a:avLst>
              <a:gd name="adj1" fmla="val -53822"/>
              <a:gd name="adj2" fmla="val 88706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91" name="연결선: 꺾임 906">
            <a:extLst>
              <a:ext uri="{FF2B5EF4-FFF2-40B4-BE49-F238E27FC236}">
                <a16:creationId xmlns:a16="http://schemas.microsoft.com/office/drawing/2014/main" id="{F644DFCC-9C56-ABBB-5ACF-C30BEC63DEBE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 flipH="1" flipV="1">
            <a:off x="9608600" y="7622039"/>
            <a:ext cx="2179441" cy="1445935"/>
          </a:xfrm>
          <a:prstGeom prst="bentConnector4">
            <a:avLst>
              <a:gd name="adj1" fmla="val -24803"/>
              <a:gd name="adj2" fmla="val 91247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99" name="직사각형 60">
            <a:extLst>
              <a:ext uri="{FF2B5EF4-FFF2-40B4-BE49-F238E27FC236}">
                <a16:creationId xmlns:a16="http://schemas.microsoft.com/office/drawing/2014/main" id="{693DD295-D507-3884-F755-CB843F9E48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53712" y="11809543"/>
            <a:ext cx="1978427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보상시스템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7ED9866-E60B-4D36-4F05-CE00FF7056FE}"/>
              </a:ext>
            </a:extLst>
          </p:cNvPr>
          <p:cNvGrpSpPr/>
          <p:nvPr/>
        </p:nvGrpSpPr>
        <p:grpSpPr>
          <a:xfrm>
            <a:off x="9502339" y="10626669"/>
            <a:ext cx="1015420" cy="1047415"/>
            <a:chOff x="4400395" y="5878032"/>
            <a:chExt cx="633568" cy="653530"/>
          </a:xfrm>
        </p:grpSpPr>
        <p:sp>
          <p:nvSpPr>
            <p:cNvPr id="107" name="사각형: 둥근 위쪽 모서리 882">
              <a:extLst>
                <a:ext uri="{FF2B5EF4-FFF2-40B4-BE49-F238E27FC236}">
                  <a16:creationId xmlns:a16="http://schemas.microsoft.com/office/drawing/2014/main" id="{3F3BD100-ADB4-5C1B-6AF6-297088E18306}"/>
                </a:ext>
              </a:extLst>
            </p:cNvPr>
            <p:cNvSpPr/>
            <p:nvPr/>
          </p:nvSpPr>
          <p:spPr>
            <a:xfrm>
              <a:off x="44003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11" name="Picture 2" descr="C:\Users\KTM\Desktop\새 폴더 (2)\99.내꺼\png\272342-web-design.png">
              <a:extLst>
                <a:ext uri="{FF2B5EF4-FFF2-40B4-BE49-F238E27FC236}">
                  <a16:creationId xmlns:a16="http://schemas.microsoft.com/office/drawing/2014/main" id="{E394D099-8963-5D4F-AB3D-ED5C073DEA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6" t="68439" r="71420" b="3402"/>
            <a:stretch/>
          </p:blipFill>
          <p:spPr bwMode="auto">
            <a:xfrm>
              <a:off x="4543804" y="5968681"/>
              <a:ext cx="346751" cy="406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직사각형 60">
            <a:extLst>
              <a:ext uri="{FF2B5EF4-FFF2-40B4-BE49-F238E27FC236}">
                <a16:creationId xmlns:a16="http://schemas.microsoft.com/office/drawing/2014/main" id="{670A0CDC-260D-BDCE-EBC3-C28954C0DA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711486" y="11809543"/>
            <a:ext cx="1861407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개발환경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테스트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916314C3-24BA-44E4-6023-BBE0418C48F3}"/>
              </a:ext>
            </a:extLst>
          </p:cNvPr>
          <p:cNvGrpSpPr/>
          <p:nvPr/>
        </p:nvGrpSpPr>
        <p:grpSpPr>
          <a:xfrm>
            <a:off x="12126450" y="10626669"/>
            <a:ext cx="1015420" cy="1047415"/>
            <a:chOff x="5865128" y="5878032"/>
            <a:chExt cx="633568" cy="653530"/>
          </a:xfrm>
        </p:grpSpPr>
        <p:sp>
          <p:nvSpPr>
            <p:cNvPr id="121" name="사각형: 둥근 위쪽 모서리 878">
              <a:extLst>
                <a:ext uri="{FF2B5EF4-FFF2-40B4-BE49-F238E27FC236}">
                  <a16:creationId xmlns:a16="http://schemas.microsoft.com/office/drawing/2014/main" id="{0227F1BE-3E85-4BEE-9CD7-556E7938E2F0}"/>
                </a:ext>
              </a:extLst>
            </p:cNvPr>
            <p:cNvSpPr/>
            <p:nvPr/>
          </p:nvSpPr>
          <p:spPr>
            <a:xfrm>
              <a:off x="5865128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24" name="Picture 6" descr="C:\Users\GDO-master\Desktop\checklist-24s.png">
              <a:extLst>
                <a:ext uri="{FF2B5EF4-FFF2-40B4-BE49-F238E27FC236}">
                  <a16:creationId xmlns:a16="http://schemas.microsoft.com/office/drawing/2014/main" id="{23ACCDD3-5451-823D-6BCB-33CBA49B3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551" y="5979317"/>
              <a:ext cx="438722" cy="38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5" name="직사각형 60">
            <a:extLst>
              <a:ext uri="{FF2B5EF4-FFF2-40B4-BE49-F238E27FC236}">
                <a16:creationId xmlns:a16="http://schemas.microsoft.com/office/drawing/2014/main" id="{B14367E2-34F5-7481-9CAF-CE74511C3E6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3624" y="11809543"/>
            <a:ext cx="1978427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기존데이터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연동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B986E60-ACB3-2DE2-E209-697F2CC1F5FA}"/>
              </a:ext>
            </a:extLst>
          </p:cNvPr>
          <p:cNvGrpSpPr/>
          <p:nvPr/>
        </p:nvGrpSpPr>
        <p:grpSpPr>
          <a:xfrm>
            <a:off x="6792261" y="10626669"/>
            <a:ext cx="1015420" cy="1047415"/>
            <a:chOff x="2571595" y="5878032"/>
            <a:chExt cx="633568" cy="653530"/>
          </a:xfrm>
        </p:grpSpPr>
        <p:sp>
          <p:nvSpPr>
            <p:cNvPr id="127" name="사각형: 둥근 위쪽 모서리 861">
              <a:extLst>
                <a:ext uri="{FF2B5EF4-FFF2-40B4-BE49-F238E27FC236}">
                  <a16:creationId xmlns:a16="http://schemas.microsoft.com/office/drawing/2014/main" id="{721C3E70-EB92-DAEE-410B-E7E2286246B0}"/>
                </a:ext>
              </a:extLst>
            </p:cNvPr>
            <p:cNvSpPr/>
            <p:nvPr/>
          </p:nvSpPr>
          <p:spPr>
            <a:xfrm>
              <a:off x="25715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FB622F9-4DA4-782C-C950-108E87812843}"/>
                </a:ext>
              </a:extLst>
            </p:cNvPr>
            <p:cNvGrpSpPr/>
            <p:nvPr/>
          </p:nvGrpSpPr>
          <p:grpSpPr>
            <a:xfrm>
              <a:off x="2737017" y="6018980"/>
              <a:ext cx="302724" cy="330849"/>
              <a:chOff x="9203506" y="6007324"/>
              <a:chExt cx="649288" cy="709613"/>
            </a:xfrm>
          </p:grpSpPr>
          <p:sp>
            <p:nvSpPr>
              <p:cNvPr id="134" name="Rectangle 980">
                <a:extLst>
                  <a:ext uri="{FF2B5EF4-FFF2-40B4-BE49-F238E27FC236}">
                    <a16:creationId xmlns:a16="http://schemas.microsoft.com/office/drawing/2014/main" id="{DDB23B4E-99A1-B898-EDD6-C0B544E27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8906" y="6007324"/>
                <a:ext cx="623888" cy="4127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5" name="Rectangle 981">
                <a:extLst>
                  <a:ext uri="{FF2B5EF4-FFF2-40B4-BE49-F238E27FC236}">
                    <a16:creationId xmlns:a16="http://schemas.microsoft.com/office/drawing/2014/main" id="{58FC8C20-10F4-5440-F291-E5D6DB028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9545" y="6024787"/>
                <a:ext cx="582612" cy="3144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6" name="Rectangle 982">
                <a:extLst>
                  <a:ext uri="{FF2B5EF4-FFF2-40B4-BE49-F238E27FC236}">
                    <a16:creationId xmlns:a16="http://schemas.microsoft.com/office/drawing/2014/main" id="{5157072C-1A9C-44F5-9C5F-3C49AAA5E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9081" y="6488336"/>
                <a:ext cx="363538" cy="33338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7" name="Rectangle 1018">
                <a:extLst>
                  <a:ext uri="{FF2B5EF4-FFF2-40B4-BE49-F238E27FC236}">
                    <a16:creationId xmlns:a16="http://schemas.microsoft.com/office/drawing/2014/main" id="{5BFBD5C7-6695-783D-F3F3-8A80B9C46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8931" y="6405786"/>
                <a:ext cx="225425" cy="825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0" name="Freeform 1019">
                <a:extLst>
                  <a:ext uri="{FF2B5EF4-FFF2-40B4-BE49-F238E27FC236}">
                    <a16:creationId xmlns:a16="http://schemas.microsoft.com/office/drawing/2014/main" id="{C3F75325-7E97-BA34-D304-3CD049C9F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319" y="6383561"/>
                <a:ext cx="150813" cy="325438"/>
              </a:xfrm>
              <a:custGeom>
                <a:avLst/>
                <a:gdLst>
                  <a:gd name="T0" fmla="*/ 0 w 114"/>
                  <a:gd name="T1" fmla="*/ 27 h 247"/>
                  <a:gd name="T2" fmla="*/ 86 w 114"/>
                  <a:gd name="T3" fmla="*/ 27 h 247"/>
                  <a:gd name="T4" fmla="*/ 112 w 114"/>
                  <a:gd name="T5" fmla="*/ 209 h 247"/>
                  <a:gd name="T6" fmla="*/ 88 w 114"/>
                  <a:gd name="T7" fmla="*/ 235 h 247"/>
                  <a:gd name="T8" fmla="*/ 21 w 114"/>
                  <a:gd name="T9" fmla="*/ 247 h 247"/>
                  <a:gd name="T10" fmla="*/ 0 w 114"/>
                  <a:gd name="T11" fmla="*/ 27 h 247"/>
                  <a:gd name="T12" fmla="*/ 0 w 114"/>
                  <a:gd name="T13" fmla="*/ 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47">
                    <a:moveTo>
                      <a:pt x="0" y="27"/>
                    </a:moveTo>
                    <a:cubicBezTo>
                      <a:pt x="34" y="19"/>
                      <a:pt x="80" y="0"/>
                      <a:pt x="86" y="27"/>
                    </a:cubicBezTo>
                    <a:cubicBezTo>
                      <a:pt x="93" y="59"/>
                      <a:pt x="102" y="135"/>
                      <a:pt x="112" y="209"/>
                    </a:cubicBezTo>
                    <a:cubicBezTo>
                      <a:pt x="114" y="225"/>
                      <a:pt x="93" y="233"/>
                      <a:pt x="88" y="235"/>
                    </a:cubicBezTo>
                    <a:cubicBezTo>
                      <a:pt x="65" y="241"/>
                      <a:pt x="46" y="244"/>
                      <a:pt x="21" y="24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1" name="Freeform 1020">
                <a:extLst>
                  <a:ext uri="{FF2B5EF4-FFF2-40B4-BE49-F238E27FC236}">
                    <a16:creationId xmlns:a16="http://schemas.microsoft.com/office/drawing/2014/main" id="{555ED25E-BC67-2795-42D5-8C7921B3E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3506" y="6374036"/>
                <a:ext cx="144463" cy="334963"/>
              </a:xfrm>
              <a:custGeom>
                <a:avLst/>
                <a:gdLst>
                  <a:gd name="T0" fmla="*/ 110 w 110"/>
                  <a:gd name="T1" fmla="*/ 34 h 254"/>
                  <a:gd name="T2" fmla="*/ 27 w 110"/>
                  <a:gd name="T3" fmla="*/ 33 h 254"/>
                  <a:gd name="T4" fmla="*/ 2 w 110"/>
                  <a:gd name="T5" fmla="*/ 215 h 254"/>
                  <a:gd name="T6" fmla="*/ 25 w 110"/>
                  <a:gd name="T7" fmla="*/ 242 h 254"/>
                  <a:gd name="T8" fmla="*/ 90 w 110"/>
                  <a:gd name="T9" fmla="*/ 254 h 254"/>
                  <a:gd name="T10" fmla="*/ 110 w 110"/>
                  <a:gd name="T11" fmla="*/ 34 h 254"/>
                  <a:gd name="T12" fmla="*/ 110 w 110"/>
                  <a:gd name="T13" fmla="*/ 3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54">
                    <a:moveTo>
                      <a:pt x="110" y="34"/>
                    </a:moveTo>
                    <a:cubicBezTo>
                      <a:pt x="68" y="24"/>
                      <a:pt x="35" y="0"/>
                      <a:pt x="27" y="33"/>
                    </a:cubicBezTo>
                    <a:cubicBezTo>
                      <a:pt x="20" y="68"/>
                      <a:pt x="11" y="144"/>
                      <a:pt x="2" y="215"/>
                    </a:cubicBezTo>
                    <a:cubicBezTo>
                      <a:pt x="0" y="233"/>
                      <a:pt x="19" y="241"/>
                      <a:pt x="25" y="242"/>
                    </a:cubicBezTo>
                    <a:cubicBezTo>
                      <a:pt x="47" y="248"/>
                      <a:pt x="66" y="251"/>
                      <a:pt x="90" y="25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2" name="Freeform 1021">
                <a:extLst>
                  <a:ext uri="{FF2B5EF4-FFF2-40B4-BE49-F238E27FC236}">
                    <a16:creationId xmlns:a16="http://schemas.microsoft.com/office/drawing/2014/main" id="{D3956B89-D5CD-D241-70C9-708B17D1A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3519" y="6704236"/>
                <a:ext cx="220663" cy="12700"/>
              </a:xfrm>
              <a:custGeom>
                <a:avLst/>
                <a:gdLst>
                  <a:gd name="T0" fmla="*/ 1 w 168"/>
                  <a:gd name="T1" fmla="*/ 0 h 9"/>
                  <a:gd name="T2" fmla="*/ 0 w 168"/>
                  <a:gd name="T3" fmla="*/ 2 h 9"/>
                  <a:gd name="T4" fmla="*/ 168 w 168"/>
                  <a:gd name="T5" fmla="*/ 3 h 9"/>
                  <a:gd name="T6" fmla="*/ 166 w 168"/>
                  <a:gd name="T7" fmla="*/ 0 h 9"/>
                  <a:gd name="T8" fmla="*/ 1 w 16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9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52" y="9"/>
                      <a:pt x="116" y="9"/>
                      <a:pt x="168" y="3"/>
                    </a:cubicBezTo>
                    <a:cubicBezTo>
                      <a:pt x="167" y="1"/>
                      <a:pt x="167" y="1"/>
                      <a:pt x="166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3" name="Rectangle 1022">
                <a:extLst>
                  <a:ext uri="{FF2B5EF4-FFF2-40B4-BE49-F238E27FC236}">
                    <a16:creationId xmlns:a16="http://schemas.microsoft.com/office/drawing/2014/main" id="{964DF211-0FA0-A33C-490E-E0DBC8CB9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8131" y="6318474"/>
                <a:ext cx="71438" cy="73025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4" name="Freeform 1023">
                <a:extLst>
                  <a:ext uri="{FF2B5EF4-FFF2-40B4-BE49-F238E27FC236}">
                    <a16:creationId xmlns:a16="http://schemas.microsoft.com/office/drawing/2014/main" id="{0F7664FD-1097-A204-CBCC-9E72930E2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8431" y="6359749"/>
                <a:ext cx="355600" cy="357188"/>
              </a:xfrm>
              <a:custGeom>
                <a:avLst/>
                <a:gdLst>
                  <a:gd name="T0" fmla="*/ 29 w 269"/>
                  <a:gd name="T1" fmla="*/ 260 h 271"/>
                  <a:gd name="T2" fmla="*/ 0 w 269"/>
                  <a:gd name="T3" fmla="*/ 43 h 271"/>
                  <a:gd name="T4" fmla="*/ 104 w 269"/>
                  <a:gd name="T5" fmla="*/ 0 h 271"/>
                  <a:gd name="T6" fmla="*/ 160 w 269"/>
                  <a:gd name="T7" fmla="*/ 0 h 271"/>
                  <a:gd name="T8" fmla="*/ 269 w 269"/>
                  <a:gd name="T9" fmla="*/ 42 h 271"/>
                  <a:gd name="T10" fmla="*/ 238 w 269"/>
                  <a:gd name="T11" fmla="*/ 260 h 271"/>
                  <a:gd name="T12" fmla="*/ 29 w 269"/>
                  <a:gd name="T13" fmla="*/ 26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271">
                    <a:moveTo>
                      <a:pt x="29" y="260"/>
                    </a:moveTo>
                    <a:cubicBezTo>
                      <a:pt x="41" y="227"/>
                      <a:pt x="15" y="72"/>
                      <a:pt x="0" y="43"/>
                    </a:cubicBezTo>
                    <a:cubicBezTo>
                      <a:pt x="8" y="14"/>
                      <a:pt x="84" y="17"/>
                      <a:pt x="104" y="0"/>
                    </a:cubicBezTo>
                    <a:cubicBezTo>
                      <a:pt x="108" y="4"/>
                      <a:pt x="155" y="4"/>
                      <a:pt x="160" y="0"/>
                    </a:cubicBezTo>
                    <a:cubicBezTo>
                      <a:pt x="175" y="12"/>
                      <a:pt x="256" y="12"/>
                      <a:pt x="269" y="42"/>
                    </a:cubicBezTo>
                    <a:cubicBezTo>
                      <a:pt x="254" y="74"/>
                      <a:pt x="225" y="230"/>
                      <a:pt x="238" y="260"/>
                    </a:cubicBezTo>
                    <a:cubicBezTo>
                      <a:pt x="186" y="270"/>
                      <a:pt x="83" y="271"/>
                      <a:pt x="29" y="260"/>
                    </a:cubicBez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5" name="Freeform 1024">
                <a:extLst>
                  <a:ext uri="{FF2B5EF4-FFF2-40B4-BE49-F238E27FC236}">
                    <a16:creationId xmlns:a16="http://schemas.microsoft.com/office/drawing/2014/main" id="{20E78102-3E82-BE15-770D-2481D8A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8606" y="6316886"/>
                <a:ext cx="92075" cy="60325"/>
              </a:xfrm>
              <a:custGeom>
                <a:avLst/>
                <a:gdLst>
                  <a:gd name="T0" fmla="*/ 0 w 69"/>
                  <a:gd name="T1" fmla="*/ 0 h 46"/>
                  <a:gd name="T2" fmla="*/ 69 w 69"/>
                  <a:gd name="T3" fmla="*/ 0 h 46"/>
                  <a:gd name="T4" fmla="*/ 69 w 69"/>
                  <a:gd name="T5" fmla="*/ 36 h 46"/>
                  <a:gd name="T6" fmla="*/ 0 w 69"/>
                  <a:gd name="T7" fmla="*/ 36 h 46"/>
                  <a:gd name="T8" fmla="*/ 0 w 6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6">
                    <a:moveTo>
                      <a:pt x="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46" y="46"/>
                      <a:pt x="11" y="42"/>
                      <a:pt x="0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6" name="Freeform 1028">
                <a:extLst>
                  <a:ext uri="{FF2B5EF4-FFF2-40B4-BE49-F238E27FC236}">
                    <a16:creationId xmlns:a16="http://schemas.microsoft.com/office/drawing/2014/main" id="{47A08ED2-D4FB-89B8-69FF-F9671674C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419" y="6080349"/>
                <a:ext cx="288925" cy="279400"/>
              </a:xfrm>
              <a:custGeom>
                <a:avLst/>
                <a:gdLst>
                  <a:gd name="T0" fmla="*/ 114 w 220"/>
                  <a:gd name="T1" fmla="*/ 212 h 212"/>
                  <a:gd name="T2" fmla="*/ 174 w 220"/>
                  <a:gd name="T3" fmla="*/ 34 h 212"/>
                  <a:gd name="T4" fmla="*/ 79 w 220"/>
                  <a:gd name="T5" fmla="*/ 21 h 212"/>
                  <a:gd name="T6" fmla="*/ 114 w 220"/>
                  <a:gd name="T7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212">
                    <a:moveTo>
                      <a:pt x="114" y="212"/>
                    </a:moveTo>
                    <a:cubicBezTo>
                      <a:pt x="181" y="212"/>
                      <a:pt x="220" y="91"/>
                      <a:pt x="174" y="34"/>
                    </a:cubicBezTo>
                    <a:cubicBezTo>
                      <a:pt x="151" y="6"/>
                      <a:pt x="96" y="0"/>
                      <a:pt x="79" y="21"/>
                    </a:cubicBezTo>
                    <a:cubicBezTo>
                      <a:pt x="0" y="46"/>
                      <a:pt x="38" y="212"/>
                      <a:pt x="114" y="212"/>
                    </a:cubicBezTo>
                    <a:close/>
                  </a:path>
                </a:pathLst>
              </a:custGeom>
              <a:solidFill>
                <a:srgbClr val="5729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7" name="Freeform 1029">
                <a:extLst>
                  <a:ext uri="{FF2B5EF4-FFF2-40B4-BE49-F238E27FC236}">
                    <a16:creationId xmlns:a16="http://schemas.microsoft.com/office/drawing/2014/main" id="{58BAE94B-F5DC-96FF-E177-A755448F9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6856" y="6358161"/>
                <a:ext cx="153988" cy="53975"/>
              </a:xfrm>
              <a:custGeom>
                <a:avLst/>
                <a:gdLst>
                  <a:gd name="T0" fmla="*/ 101 w 116"/>
                  <a:gd name="T1" fmla="*/ 1 h 40"/>
                  <a:gd name="T2" fmla="*/ 116 w 116"/>
                  <a:gd name="T3" fmla="*/ 11 h 40"/>
                  <a:gd name="T4" fmla="*/ 0 w 116"/>
                  <a:gd name="T5" fmla="*/ 13 h 40"/>
                  <a:gd name="T6" fmla="*/ 17 w 116"/>
                  <a:gd name="T7" fmla="*/ 0 h 40"/>
                  <a:gd name="T8" fmla="*/ 101 w 116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0">
                    <a:moveTo>
                      <a:pt x="101" y="1"/>
                    </a:moveTo>
                    <a:cubicBezTo>
                      <a:pt x="107" y="5"/>
                      <a:pt x="116" y="11"/>
                      <a:pt x="116" y="11"/>
                    </a:cubicBezTo>
                    <a:cubicBezTo>
                      <a:pt x="89" y="40"/>
                      <a:pt x="20" y="31"/>
                      <a:pt x="0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3" y="11"/>
                      <a:pt x="69" y="23"/>
                      <a:pt x="101" y="1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8" name="Freeform 1030">
                <a:extLst>
                  <a:ext uri="{FF2B5EF4-FFF2-40B4-BE49-F238E27FC236}">
                    <a16:creationId xmlns:a16="http://schemas.microsoft.com/office/drawing/2014/main" id="{C3561CA8-E0F0-B8B0-4794-230E8460B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081" y="6351811"/>
                <a:ext cx="111125" cy="36513"/>
              </a:xfrm>
              <a:custGeom>
                <a:avLst/>
                <a:gdLst>
                  <a:gd name="T0" fmla="*/ 7 w 84"/>
                  <a:gd name="T1" fmla="*/ 0 h 28"/>
                  <a:gd name="T2" fmla="*/ 77 w 84"/>
                  <a:gd name="T3" fmla="*/ 1 h 28"/>
                  <a:gd name="T4" fmla="*/ 84 w 84"/>
                  <a:gd name="T5" fmla="*/ 6 h 28"/>
                  <a:gd name="T6" fmla="*/ 0 w 84"/>
                  <a:gd name="T7" fmla="*/ 5 h 28"/>
                  <a:gd name="T8" fmla="*/ 7 w 84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28">
                    <a:moveTo>
                      <a:pt x="7" y="0"/>
                    </a:moveTo>
                    <a:cubicBezTo>
                      <a:pt x="17" y="13"/>
                      <a:pt x="68" y="13"/>
                      <a:pt x="77" y="1"/>
                    </a:cubicBezTo>
                    <a:cubicBezTo>
                      <a:pt x="78" y="2"/>
                      <a:pt x="80" y="4"/>
                      <a:pt x="84" y="6"/>
                    </a:cubicBezTo>
                    <a:cubicBezTo>
                      <a:pt x="52" y="28"/>
                      <a:pt x="16" y="16"/>
                      <a:pt x="0" y="5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149" name="직사각형 60">
            <a:extLst>
              <a:ext uri="{FF2B5EF4-FFF2-40B4-BE49-F238E27FC236}">
                <a16:creationId xmlns:a16="http://schemas.microsoft.com/office/drawing/2014/main" id="{D15697F4-6959-86EC-77A7-7215585D55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00645" y="11855709"/>
            <a:ext cx="1194558" cy="369332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서비스개발</a:t>
            </a:r>
            <a:endParaRPr lang="ko-KR" altLang="en-US" sz="2400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AF02BE70-2E8D-95CE-3637-FB599C05CD5B}"/>
              </a:ext>
            </a:extLst>
          </p:cNvPr>
          <p:cNvGrpSpPr/>
          <p:nvPr/>
        </p:nvGrpSpPr>
        <p:grpSpPr>
          <a:xfrm>
            <a:off x="4127469" y="10626669"/>
            <a:ext cx="924853" cy="1047415"/>
            <a:chOff x="847251" y="5878032"/>
            <a:chExt cx="577058" cy="653530"/>
          </a:xfrm>
        </p:grpSpPr>
        <p:sp>
          <p:nvSpPr>
            <p:cNvPr id="151" name="사각형: 둥근 위쪽 모서리 857">
              <a:extLst>
                <a:ext uri="{FF2B5EF4-FFF2-40B4-BE49-F238E27FC236}">
                  <a16:creationId xmlns:a16="http://schemas.microsoft.com/office/drawing/2014/main" id="{69856A60-7B09-C7DE-6461-59B591CF67D8}"/>
                </a:ext>
              </a:extLst>
            </p:cNvPr>
            <p:cNvSpPr/>
            <p:nvPr/>
          </p:nvSpPr>
          <p:spPr>
            <a:xfrm>
              <a:off x="847251" y="5878032"/>
              <a:ext cx="57705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53" name="그림 152">
              <a:extLst>
                <a:ext uri="{FF2B5EF4-FFF2-40B4-BE49-F238E27FC236}">
                  <a16:creationId xmlns:a16="http://schemas.microsoft.com/office/drawing/2014/main" id="{6EEBAB15-A728-E2C0-0092-360372A7E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68" t="33302" r="36515" b="36149"/>
            <a:stretch/>
          </p:blipFill>
          <p:spPr>
            <a:xfrm>
              <a:off x="934189" y="5950464"/>
              <a:ext cx="403183" cy="442483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AD109B19-6B84-F89B-0D11-E87FEA26999D}"/>
              </a:ext>
            </a:extLst>
          </p:cNvPr>
          <p:cNvGrpSpPr/>
          <p:nvPr/>
        </p:nvGrpSpPr>
        <p:grpSpPr>
          <a:xfrm>
            <a:off x="5611954" y="11848191"/>
            <a:ext cx="384379" cy="384379"/>
            <a:chOff x="1763020" y="6560167"/>
            <a:chExt cx="308448" cy="308448"/>
          </a:xfrm>
        </p:grpSpPr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71EEA3DD-AAC7-335B-DF0A-15AC3609FF80}"/>
                </a:ext>
              </a:extLst>
            </p:cNvPr>
            <p:cNvSpPr/>
            <p:nvPr/>
          </p:nvSpPr>
          <p:spPr>
            <a:xfrm>
              <a:off x="1763020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E0A015FA-8FB2-5F1D-E0BC-74046E346385}"/>
                </a:ext>
              </a:extLst>
            </p:cNvPr>
            <p:cNvGrpSpPr/>
            <p:nvPr/>
          </p:nvGrpSpPr>
          <p:grpSpPr>
            <a:xfrm>
              <a:off x="1793539" y="6590766"/>
              <a:ext cx="247348" cy="247250"/>
              <a:chOff x="4875825" y="1727835"/>
              <a:chExt cx="142596" cy="142540"/>
            </a:xfrm>
          </p:grpSpPr>
          <p:sp>
            <p:nvSpPr>
              <p:cNvPr id="168" name="Freeform 6">
                <a:extLst>
                  <a:ext uri="{FF2B5EF4-FFF2-40B4-BE49-F238E27FC236}">
                    <a16:creationId xmlns:a16="http://schemas.microsoft.com/office/drawing/2014/main" id="{E0E33F65-0715-861A-8B66-CE4432010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:a16="http://schemas.microsoft.com/office/drawing/2014/main" id="{84DAD578-750F-9926-D626-01A3C06F7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:a16="http://schemas.microsoft.com/office/drawing/2014/main" id="{7D16F89D-3FB4-2411-0DC4-27BBD1DFF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5658096A-C214-5E2C-0851-5068020F5B05}"/>
              </a:ext>
            </a:extLst>
          </p:cNvPr>
          <p:cNvCxnSpPr>
            <a:cxnSpLocks/>
          </p:cNvCxnSpPr>
          <p:nvPr/>
        </p:nvCxnSpPr>
        <p:spPr>
          <a:xfrm flipH="1">
            <a:off x="5800091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8D958D8D-2262-BA53-9772-448C60DBD14C}"/>
              </a:ext>
            </a:extLst>
          </p:cNvPr>
          <p:cNvGrpSpPr/>
          <p:nvPr/>
        </p:nvGrpSpPr>
        <p:grpSpPr>
          <a:xfrm>
            <a:off x="8603609" y="11848191"/>
            <a:ext cx="384379" cy="384379"/>
            <a:chOff x="3740158" y="6560167"/>
            <a:chExt cx="308448" cy="308448"/>
          </a:xfrm>
        </p:grpSpPr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97C24ED6-DCDB-F4FE-D684-CE81F913E5B9}"/>
                </a:ext>
              </a:extLst>
            </p:cNvPr>
            <p:cNvSpPr/>
            <p:nvPr/>
          </p:nvSpPr>
          <p:spPr>
            <a:xfrm>
              <a:off x="3740158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F5D83228-5EE1-B788-4FB0-ABE8DEEEFC38}"/>
                </a:ext>
              </a:extLst>
            </p:cNvPr>
            <p:cNvGrpSpPr/>
            <p:nvPr/>
          </p:nvGrpSpPr>
          <p:grpSpPr>
            <a:xfrm>
              <a:off x="3770708" y="6590766"/>
              <a:ext cx="247348" cy="247250"/>
              <a:chOff x="4875825" y="1727835"/>
              <a:chExt cx="142596" cy="142540"/>
            </a:xfrm>
          </p:grpSpPr>
          <p:sp>
            <p:nvSpPr>
              <p:cNvPr id="175" name="Freeform 6">
                <a:extLst>
                  <a:ext uri="{FF2B5EF4-FFF2-40B4-BE49-F238E27FC236}">
                    <a16:creationId xmlns:a16="http://schemas.microsoft.com/office/drawing/2014/main" id="{0AA2E646-16FA-5388-ABD7-A9A91B1EB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6" name="Freeform 7">
                <a:extLst>
                  <a:ext uri="{FF2B5EF4-FFF2-40B4-BE49-F238E27FC236}">
                    <a16:creationId xmlns:a16="http://schemas.microsoft.com/office/drawing/2014/main" id="{D2A908C7-ADD9-4C36-2ECA-AD828187C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7" name="Freeform 8">
                <a:extLst>
                  <a:ext uri="{FF2B5EF4-FFF2-40B4-BE49-F238E27FC236}">
                    <a16:creationId xmlns:a16="http://schemas.microsoft.com/office/drawing/2014/main" id="{9D5BA125-3DE0-7198-7EC1-DF95D9D11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1C96FC93-4E74-906C-FA98-9B7877296644}"/>
              </a:ext>
            </a:extLst>
          </p:cNvPr>
          <p:cNvCxnSpPr>
            <a:cxnSpLocks/>
          </p:cNvCxnSpPr>
          <p:nvPr/>
        </p:nvCxnSpPr>
        <p:spPr>
          <a:xfrm flipH="1">
            <a:off x="8795800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460E5073-DFE1-90CB-5DB7-6C6031CB26AE}"/>
              </a:ext>
            </a:extLst>
          </p:cNvPr>
          <p:cNvGrpSpPr/>
          <p:nvPr/>
        </p:nvGrpSpPr>
        <p:grpSpPr>
          <a:xfrm>
            <a:off x="11227721" y="11848191"/>
            <a:ext cx="384379" cy="384379"/>
            <a:chOff x="5371305" y="6560167"/>
            <a:chExt cx="308448" cy="308448"/>
          </a:xfrm>
        </p:grpSpPr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3A64EF33-D2DA-D620-D892-ADCA2155F5CF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1AB76D5E-D028-423A-1E94-CCB88054B5DF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182" name="Freeform 6">
                <a:extLst>
                  <a:ext uri="{FF2B5EF4-FFF2-40B4-BE49-F238E27FC236}">
                    <a16:creationId xmlns:a16="http://schemas.microsoft.com/office/drawing/2014/main" id="{7AB476C2-66A4-6FF2-FCD6-D60EFB8BC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BC944FDD-689A-AEED-3D99-D842CA55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84" name="Freeform 8">
                <a:extLst>
                  <a:ext uri="{FF2B5EF4-FFF2-40B4-BE49-F238E27FC236}">
                    <a16:creationId xmlns:a16="http://schemas.microsoft.com/office/drawing/2014/main" id="{6C059C2A-9824-1B75-3074-285AEAE69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85" name="직선 연결선 184">
            <a:extLst>
              <a:ext uri="{FF2B5EF4-FFF2-40B4-BE49-F238E27FC236}">
                <a16:creationId xmlns:a16="http://schemas.microsoft.com/office/drawing/2014/main" id="{A40ED42E-A662-BD14-A751-486D4FAB8140}"/>
              </a:ext>
            </a:extLst>
          </p:cNvPr>
          <p:cNvCxnSpPr>
            <a:cxnSpLocks/>
          </p:cNvCxnSpPr>
          <p:nvPr/>
        </p:nvCxnSpPr>
        <p:spPr>
          <a:xfrm flipH="1">
            <a:off x="11419911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D3FC1A48-6555-A262-99E9-CC98BB6D6975}"/>
              </a:ext>
            </a:extLst>
          </p:cNvPr>
          <p:cNvSpPr/>
          <p:nvPr/>
        </p:nvSpPr>
        <p:spPr>
          <a:xfrm>
            <a:off x="11716543" y="7016718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스트시나리오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B40513AA-6F41-C69A-E171-1FD291CCBB43}"/>
              </a:ext>
            </a:extLst>
          </p:cNvPr>
          <p:cNvSpPr/>
          <p:nvPr/>
        </p:nvSpPr>
        <p:spPr bwMode="auto">
          <a:xfrm>
            <a:off x="14326040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C6D204C0-8C2F-64F3-F47C-9470ABC35131}"/>
              </a:ext>
            </a:extLst>
          </p:cNvPr>
          <p:cNvSpPr/>
          <p:nvPr/>
        </p:nvSpPr>
        <p:spPr bwMode="auto">
          <a:xfrm>
            <a:off x="1448141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CEF6500B-72F4-A85F-EA3B-98891023C100}"/>
              </a:ext>
            </a:extLst>
          </p:cNvPr>
          <p:cNvSpPr/>
          <p:nvPr/>
        </p:nvSpPr>
        <p:spPr bwMode="auto">
          <a:xfrm>
            <a:off x="14744166" y="4616814"/>
            <a:ext cx="1109278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정식 오픈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6661EDFE-9160-3E41-B236-76F43C4CD0E5}"/>
              </a:ext>
            </a:extLst>
          </p:cNvPr>
          <p:cNvSpPr/>
          <p:nvPr/>
        </p:nvSpPr>
        <p:spPr bwMode="auto">
          <a:xfrm>
            <a:off x="15025325" y="4089436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2" name="이등변 삼각형 86">
            <a:extLst>
              <a:ext uri="{FF2B5EF4-FFF2-40B4-BE49-F238E27FC236}">
                <a16:creationId xmlns:a16="http://schemas.microsoft.com/office/drawing/2014/main" id="{67DEFDB1-E508-71D4-BD15-A96264B791A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864651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3" name="이등변 삼각형 87">
            <a:extLst>
              <a:ext uri="{FF2B5EF4-FFF2-40B4-BE49-F238E27FC236}">
                <a16:creationId xmlns:a16="http://schemas.microsoft.com/office/drawing/2014/main" id="{F87B8832-6286-E16D-91FB-86C1E587ED5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016038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4" name="이등변 삼각형 88">
            <a:extLst>
              <a:ext uri="{FF2B5EF4-FFF2-40B4-BE49-F238E27FC236}">
                <a16:creationId xmlns:a16="http://schemas.microsoft.com/office/drawing/2014/main" id="{FFA7D88D-3A69-7258-78F9-A129A43739B2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167424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AEB03506-A8FB-8D51-0168-5ABD3B62F028}"/>
              </a:ext>
            </a:extLst>
          </p:cNvPr>
          <p:cNvSpPr/>
          <p:nvPr/>
        </p:nvSpPr>
        <p:spPr>
          <a:xfrm>
            <a:off x="14304092" y="6286231"/>
            <a:ext cx="2385645" cy="2563758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12F47EC5-F028-CAE6-8236-D12F772C30B5}"/>
              </a:ext>
            </a:extLst>
          </p:cNvPr>
          <p:cNvSpPr txBox="1"/>
          <p:nvPr/>
        </p:nvSpPr>
        <p:spPr>
          <a:xfrm>
            <a:off x="14309334" y="6286234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운영 오픈</a:t>
            </a:r>
            <a:endParaRPr kumimoji="1" lang="ko-KR" altLang="en-US" sz="18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ysClr val="window" lastClr="FFFF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6D099B2F-0F69-F3C5-CEC8-C683B38F58F1}"/>
              </a:ext>
            </a:extLst>
          </p:cNvPr>
          <p:cNvSpPr/>
          <p:nvPr/>
        </p:nvSpPr>
        <p:spPr>
          <a:xfrm>
            <a:off x="14478591" y="7611384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집중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기간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개월 지원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D17C0294-19E6-E33E-046C-34D153EF6D22}"/>
              </a:ext>
            </a:extLst>
          </p:cNvPr>
          <p:cNvSpPr/>
          <p:nvPr/>
        </p:nvSpPr>
        <p:spPr>
          <a:xfrm>
            <a:off x="14489211" y="7016720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단계별 오픈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5C6AF944-186D-F5EB-94DB-A42520922393}"/>
              </a:ext>
            </a:extLst>
          </p:cNvPr>
          <p:cNvSpPr/>
          <p:nvPr/>
        </p:nvSpPr>
        <p:spPr>
          <a:xfrm>
            <a:off x="14478591" y="8214698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운영 교육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EA285693-20FE-AA1C-599E-1E9EF3289A79}"/>
              </a:ext>
            </a:extLst>
          </p:cNvPr>
          <p:cNvSpPr/>
          <p:nvPr/>
        </p:nvSpPr>
        <p:spPr>
          <a:xfrm>
            <a:off x="6240166" y="7910376"/>
            <a:ext cx="2029670" cy="96532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‘디지털 관광주민증’ </a:t>
            </a: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배지 획득</a:t>
            </a:r>
          </a:p>
        </p:txBody>
      </p:sp>
      <p:sp>
        <p:nvSpPr>
          <p:cNvPr id="211" name="직사각형 60">
            <a:extLst>
              <a:ext uri="{FF2B5EF4-FFF2-40B4-BE49-F238E27FC236}">
                <a16:creationId xmlns:a16="http://schemas.microsoft.com/office/drawing/2014/main" id="{87957CB9-4F7F-97C9-5D64-C801929FAD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829496" y="11798544"/>
            <a:ext cx="720069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오픈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51BD2134-C064-F5B8-1FCD-9A48853BDA48}"/>
              </a:ext>
            </a:extLst>
          </p:cNvPr>
          <p:cNvGrpSpPr/>
          <p:nvPr/>
        </p:nvGrpSpPr>
        <p:grpSpPr>
          <a:xfrm>
            <a:off x="14680220" y="10615667"/>
            <a:ext cx="1015420" cy="1047415"/>
            <a:chOff x="5865128" y="5878032"/>
            <a:chExt cx="633568" cy="653530"/>
          </a:xfrm>
        </p:grpSpPr>
        <p:sp>
          <p:nvSpPr>
            <p:cNvPr id="213" name="사각형: 둥근 위쪽 모서리 878">
              <a:extLst>
                <a:ext uri="{FF2B5EF4-FFF2-40B4-BE49-F238E27FC236}">
                  <a16:creationId xmlns:a16="http://schemas.microsoft.com/office/drawing/2014/main" id="{536E4412-9A1C-8E47-10C9-057E5E83D2A1}"/>
                </a:ext>
              </a:extLst>
            </p:cNvPr>
            <p:cNvSpPr/>
            <p:nvPr/>
          </p:nvSpPr>
          <p:spPr>
            <a:xfrm>
              <a:off x="5865128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14" name="Picture 6" descr="C:\Users\GDO-master\Desktop\checklist-24s.png">
              <a:extLst>
                <a:ext uri="{FF2B5EF4-FFF2-40B4-BE49-F238E27FC236}">
                  <a16:creationId xmlns:a16="http://schemas.microsoft.com/office/drawing/2014/main" id="{C3F19B4D-FF67-FC09-CCA9-1449949ED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551" y="5979317"/>
              <a:ext cx="438722" cy="384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4B10794F-B477-4AAC-534F-71C11A76947B}"/>
              </a:ext>
            </a:extLst>
          </p:cNvPr>
          <p:cNvGrpSpPr/>
          <p:nvPr/>
        </p:nvGrpSpPr>
        <p:grpSpPr>
          <a:xfrm>
            <a:off x="13781490" y="11837189"/>
            <a:ext cx="384379" cy="384379"/>
            <a:chOff x="5371305" y="6560167"/>
            <a:chExt cx="308448" cy="308448"/>
          </a:xfrm>
        </p:grpSpPr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97491D6D-3228-6255-3D4B-00261B92909D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22" name="그룹 321">
              <a:extLst>
                <a:ext uri="{FF2B5EF4-FFF2-40B4-BE49-F238E27FC236}">
                  <a16:creationId xmlns:a16="http://schemas.microsoft.com/office/drawing/2014/main" id="{AA0E9691-DBE5-8F37-FDED-583146790402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323" name="Freeform 6">
                <a:extLst>
                  <a:ext uri="{FF2B5EF4-FFF2-40B4-BE49-F238E27FC236}">
                    <a16:creationId xmlns:a16="http://schemas.microsoft.com/office/drawing/2014/main" id="{569F1601-FECE-B18F-D6EC-9C050045B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4" name="Freeform 7">
                <a:extLst>
                  <a:ext uri="{FF2B5EF4-FFF2-40B4-BE49-F238E27FC236}">
                    <a16:creationId xmlns:a16="http://schemas.microsoft.com/office/drawing/2014/main" id="{418EF81A-3178-B883-F99D-EA44C90C8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5" name="Freeform 8">
                <a:extLst>
                  <a:ext uri="{FF2B5EF4-FFF2-40B4-BE49-F238E27FC236}">
                    <a16:creationId xmlns:a16="http://schemas.microsoft.com/office/drawing/2014/main" id="{8454D145-0E3F-DC64-DCC1-BB6437396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49AA42AC-0264-7BEB-04C5-473D36832E7B}"/>
              </a:ext>
            </a:extLst>
          </p:cNvPr>
          <p:cNvCxnSpPr>
            <a:cxnSpLocks/>
          </p:cNvCxnSpPr>
          <p:nvPr/>
        </p:nvCxnSpPr>
        <p:spPr>
          <a:xfrm flipH="1">
            <a:off x="13973680" y="10755869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9D25966-5856-616A-B409-00BE8E66B053}"/>
              </a:ext>
            </a:extLst>
          </p:cNvPr>
          <p:cNvCxnSpPr>
            <a:cxnSpLocks/>
          </p:cNvCxnSpPr>
          <p:nvPr/>
        </p:nvCxnSpPr>
        <p:spPr>
          <a:xfrm>
            <a:off x="16999009" y="3748384"/>
            <a:ext cx="0" cy="9576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906">
            <a:extLst>
              <a:ext uri="{FF2B5EF4-FFF2-40B4-BE49-F238E27FC236}">
                <a16:creationId xmlns:a16="http://schemas.microsoft.com/office/drawing/2014/main" id="{F7257E85-7EA6-534B-CB4C-85BDF76F67C7}"/>
              </a:ext>
            </a:extLst>
          </p:cNvPr>
          <p:cNvCxnSpPr>
            <a:cxnSpLocks/>
            <a:stCxn id="79" idx="2"/>
            <a:endCxn id="205" idx="1"/>
          </p:cNvCxnSpPr>
          <p:nvPr/>
        </p:nvCxnSpPr>
        <p:spPr>
          <a:xfrm rot="5400000" flipH="1" flipV="1">
            <a:off x="13186052" y="7106304"/>
            <a:ext cx="656234" cy="1579845"/>
          </a:xfrm>
          <a:prstGeom prst="bentConnector4">
            <a:avLst>
              <a:gd name="adj1" fmla="val -110243"/>
              <a:gd name="adj2" fmla="val 87751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54" name="사각형: 둥근 모서리 67">
            <a:extLst>
              <a:ext uri="{FF2B5EF4-FFF2-40B4-BE49-F238E27FC236}">
                <a16:creationId xmlns:a16="http://schemas.microsoft.com/office/drawing/2014/main" id="{9EF993E5-126E-4B56-FB30-AAC3C1462296}"/>
              </a:ext>
            </a:extLst>
          </p:cNvPr>
          <p:cNvSpPr/>
          <p:nvPr/>
        </p:nvSpPr>
        <p:spPr>
          <a:xfrm>
            <a:off x="18303501" y="3655488"/>
            <a:ext cx="4647396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서비스 오픈 예시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CFF0E92C-DE3B-6596-1787-54308F6252C2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:a16="http://schemas.microsoft.com/office/drawing/2014/main" id="{95E70CFA-366E-9358-72DF-1D9FC8D1B48B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6042C7C5-35B5-A754-BB27-AFA454969CA5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Google Shape;58;p13">
            <a:extLst>
              <a:ext uri="{FF2B5EF4-FFF2-40B4-BE49-F238E27FC236}">
                <a16:creationId xmlns:a16="http://schemas.microsoft.com/office/drawing/2014/main" id="{11088B82-6945-326C-3DB1-99A33864EEC3}"/>
              </a:ext>
            </a:extLst>
          </p:cNvPr>
          <p:cNvSpPr txBox="1"/>
          <p:nvPr/>
        </p:nvSpPr>
        <p:spPr>
          <a:xfrm>
            <a:off x="3074929" y="1718865"/>
            <a:ext cx="1563598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기능 중심적인 단위 테스트</a:t>
            </a:r>
            <a:r>
              <a:rPr lang="en-US" altLang="ko-KR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통합 테스트를 포함하여 성능 </a:t>
            </a:r>
            <a:r>
              <a:rPr lang="ko-KR" altLang="en-US" sz="4400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테스트</a:t>
            </a:r>
            <a:r>
              <a:rPr lang="ko-KR" altLang="en-US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등으로 </a:t>
            </a:r>
            <a:r>
              <a:rPr lang="ko-KR" altLang="en-US" sz="4400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D0EF81-4615-B473-8711-E801E42D8795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021E66-1B43-65B3-9343-F7AE13FAF8F4}"/>
              </a:ext>
            </a:extLst>
          </p:cNvPr>
          <p:cNvGrpSpPr/>
          <p:nvPr/>
        </p:nvGrpSpPr>
        <p:grpSpPr>
          <a:xfrm>
            <a:off x="16986906" y="4727711"/>
            <a:ext cx="3871544" cy="7018951"/>
            <a:chOff x="16003209" y="4977356"/>
            <a:chExt cx="2941203" cy="533228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874657F-362E-78B1-5308-B112131C7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8623" y="5230921"/>
              <a:ext cx="2232906" cy="4805505"/>
            </a:xfrm>
            <a:prstGeom prst="rect">
              <a:avLst/>
            </a:prstGeom>
          </p:spPr>
        </p:pic>
        <p:pic>
          <p:nvPicPr>
            <p:cNvPr id="6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D128BC21-4FD7-BADD-35A0-B3A2776B5E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16003209" y="4977356"/>
              <a:ext cx="2941203" cy="533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 descr="전자제품, 휴대 전화, 모바일 기기, 정보기기이(가) 표시된 사진&#10;&#10;자동 생성된 설명">
            <a:extLst>
              <a:ext uri="{FF2B5EF4-FFF2-40B4-BE49-F238E27FC236}">
                <a16:creationId xmlns:a16="http://schemas.microsoft.com/office/drawing/2014/main" id="{1114A7E0-D7F5-E4BE-4770-9FE22D70E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420" y="4783010"/>
            <a:ext cx="3800339" cy="689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60285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4187316" y="4818298"/>
            <a:ext cx="16009368" cy="275886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ko-KR" altLang="en-US" sz="17328" spc="3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49369784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9538494" y="1768828"/>
            <a:ext cx="3448757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1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</a:t>
            </a:r>
            <a:endParaRPr lang="ko-KR" altLang="en-US" sz="30124" spc="-101" dirty="0">
              <a:latin typeface="HY견명조" panose="02030600000101010101" pitchFamily="18" charset="-127"/>
              <a:ea typeface="HY견명조" panose="02030600000101010101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5136933"/>
            <a:ext cx="4700075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798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개요</a:t>
            </a:r>
            <a:endParaRPr lang="ko-KR" altLang="en-US" sz="4798" spc="-101" dirty="0"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81856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물, 구름, 자연, 야외이(가) 표시된 사진&#10;&#10;자동 생성된 설명">
            <a:extLst>
              <a:ext uri="{FF2B5EF4-FFF2-40B4-BE49-F238E27FC236}">
                <a16:creationId xmlns:a16="http://schemas.microsoft.com/office/drawing/2014/main" id="{110E8A53-89DA-A2E1-DE0B-F0DA14FF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6" b="24888"/>
          <a:stretch/>
        </p:blipFill>
        <p:spPr>
          <a:xfrm>
            <a:off x="-3175" y="5096621"/>
            <a:ext cx="24384000" cy="86193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3E777E-36BD-C4C2-9386-0AC8B24F05D7}"/>
              </a:ext>
            </a:extLst>
          </p:cNvPr>
          <p:cNvSpPr/>
          <p:nvPr/>
        </p:nvSpPr>
        <p:spPr>
          <a:xfrm>
            <a:off x="-3175" y="5096622"/>
            <a:ext cx="24384000" cy="8619378"/>
          </a:xfrm>
          <a:prstGeom prst="rect">
            <a:avLst/>
          </a:prstGeom>
          <a:solidFill>
            <a:srgbClr val="011E6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E7B7B2-E1F7-269E-87D4-B27D9046E0C7}"/>
              </a:ext>
            </a:extLst>
          </p:cNvPr>
          <p:cNvGrpSpPr/>
          <p:nvPr/>
        </p:nvGrpSpPr>
        <p:grpSpPr>
          <a:xfrm>
            <a:off x="3175" y="1298911"/>
            <a:ext cx="24377650" cy="3449270"/>
            <a:chOff x="3175" y="3332239"/>
            <a:chExt cx="24377650" cy="344927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C7DCE85-B463-6E2F-A616-4DCF77F05F67}"/>
                </a:ext>
              </a:extLst>
            </p:cNvPr>
            <p:cNvSpPr/>
            <p:nvPr/>
          </p:nvSpPr>
          <p:spPr>
            <a:xfrm>
              <a:off x="3175" y="6272202"/>
              <a:ext cx="24377650" cy="5093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lnSpc>
                  <a:spcPct val="110000"/>
                </a:lnSpc>
              </a:pP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대한민국 구석구석에 수집되고 있는 로그</a:t>
              </a:r>
              <a:r>
                <a:rPr lang="en-US" altLang="ko-KR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데이터를 연동한 </a:t>
              </a:r>
              <a:r>
                <a:rPr lang="ko-KR" altLang="en-US" sz="32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게이미피케이션</a:t>
              </a: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 서비스 개발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267C36C-11A0-5BD5-A1F6-3DF0F333BF5A}"/>
                </a:ext>
              </a:extLst>
            </p:cNvPr>
            <p:cNvCxnSpPr>
              <a:cxnSpLocks/>
            </p:cNvCxnSpPr>
            <p:nvPr/>
          </p:nvCxnSpPr>
          <p:spPr>
            <a:xfrm>
              <a:off x="5567083" y="5920298"/>
              <a:ext cx="14308343" cy="0"/>
            </a:xfrm>
            <a:prstGeom prst="line">
              <a:avLst/>
            </a:prstGeom>
            <a:ln w="22225">
              <a:solidFill>
                <a:srgbClr val="0D89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0688F8-424F-A2B7-1B08-F17C58767F91}"/>
                </a:ext>
              </a:extLst>
            </p:cNvPr>
            <p:cNvSpPr txBox="1"/>
            <p:nvPr/>
          </p:nvSpPr>
          <p:spPr>
            <a:xfrm>
              <a:off x="3175" y="3912690"/>
              <a:ext cx="24377650" cy="15696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defTabSz="1067678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1" b="1" i="0" u="none" strike="noStrike" cap="none" spc="0" normalizeH="0" baseline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algn="ctr">
                <a:defRPr/>
              </a:pPr>
              <a:r>
                <a:rPr lang="ko-KR" altLang="en-US" sz="4800" b="0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B3B3B"/>
                  </a:solidFill>
                  <a:cs typeface="Pretendard Medium" panose="02000603000000020004" pitchFamily="2" charset="-127"/>
                </a:rPr>
                <a:t>충성고객 확보와 지역방문 유도</a:t>
              </a:r>
              <a:endParaRPr lang="en-US" altLang="ko-KR" sz="48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B3B3B"/>
                </a:solidFill>
                <a:cs typeface="Pretendard Medium" panose="02000603000000020004" pitchFamily="2" charset="-127"/>
              </a:endParaRPr>
            </a:p>
            <a:p>
              <a:pPr algn="ctr">
                <a:defRPr/>
              </a:pPr>
              <a:r>
                <a:rPr lang="ko-KR" altLang="en-US" sz="5400" b="0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cs typeface="Pretendard SemiBold" panose="02000703000000020004" pitchFamily="2" charset="-127"/>
                </a:rPr>
                <a:t>대한민국 구석구석 리워드 서비스로</a:t>
              </a:r>
              <a:endParaRPr lang="en-US" altLang="ko-KR" sz="54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70C0"/>
                </a:solidFill>
                <a:cs typeface="Pretendard SemiBold" panose="020007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4A84CBE-E8B6-D981-3C0F-DF4CDA55E5EC}"/>
                </a:ext>
              </a:extLst>
            </p:cNvPr>
            <p:cNvSpPr/>
            <p:nvPr/>
          </p:nvSpPr>
          <p:spPr>
            <a:xfrm>
              <a:off x="6185922" y="3360458"/>
              <a:ext cx="315165" cy="232358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295754">
                <a:lnSpc>
                  <a:spcPct val="110000"/>
                </a:lnSpc>
              </a:pPr>
              <a:r>
                <a:rPr lang="en-US" altLang="ko-KR" sz="15000" kern="0" spc="-12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명조" panose="02030600000101010101" pitchFamily="18" charset="-127"/>
                  <a:ea typeface="HY견명조" panose="02030600000101010101" pitchFamily="18" charset="-127"/>
                  <a:cs typeface="Pretendard Medium" panose="02000603000000020004" pitchFamily="2" charset="-127"/>
                </a:rPr>
                <a:t>“</a:t>
              </a:r>
              <a:endParaRPr lang="ko-KR" altLang="en-US" sz="15000" kern="0" spc="-1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35562AA-A7AC-74DE-F769-EDA30E41AE57}"/>
                </a:ext>
              </a:extLst>
            </p:cNvPr>
            <p:cNvSpPr/>
            <p:nvPr/>
          </p:nvSpPr>
          <p:spPr>
            <a:xfrm>
              <a:off x="17882914" y="3332239"/>
              <a:ext cx="315165" cy="232358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295754">
                <a:lnSpc>
                  <a:spcPct val="110000"/>
                </a:lnSpc>
              </a:pPr>
              <a:r>
                <a:rPr lang="en-US" altLang="ko-KR" sz="15000" kern="0" spc="-12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명조" panose="02030600000101010101" pitchFamily="18" charset="-127"/>
                  <a:ea typeface="HY견명조" panose="02030600000101010101" pitchFamily="18" charset="-127"/>
                  <a:cs typeface="Pretendard Medium" panose="02000603000000020004" pitchFamily="2" charset="-127"/>
                </a:rPr>
                <a:t>”</a:t>
              </a:r>
              <a:endParaRPr lang="ko-KR" altLang="en-US" sz="15000" kern="0" spc="-1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Rectangle 215">
            <a:extLst>
              <a:ext uri="{FF2B5EF4-FFF2-40B4-BE49-F238E27FC236}">
                <a16:creationId xmlns:a16="http://schemas.microsoft.com/office/drawing/2014/main" id="{939E6618-3911-3366-780A-D6DFF8239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266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참여가 증가하고 </a:t>
            </a:r>
            <a:br>
              <a:rPr kumimoji="1" lang="en-US" altLang="ko-KR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</a:b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많은 상호작용 유도</a:t>
            </a:r>
            <a:endParaRPr kumimoji="1" lang="ko-KR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EF3F38-7442-EB25-B586-99560E2CD7FD}"/>
              </a:ext>
            </a:extLst>
          </p:cNvPr>
          <p:cNvSpPr/>
          <p:nvPr/>
        </p:nvSpPr>
        <p:spPr>
          <a:xfrm>
            <a:off x="1696390" y="7949539"/>
            <a:ext cx="5633551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게임적인 요소를 활용하여 사용자들이 정보를 찾고 공유하며 활발한 활동을 증진 기대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A257F7-1968-6401-4581-141705B7BCC2}"/>
              </a:ext>
            </a:extLst>
          </p:cNvPr>
          <p:cNvSpPr/>
          <p:nvPr/>
        </p:nvSpPr>
        <p:spPr>
          <a:xfrm>
            <a:off x="16753390" y="7949539"/>
            <a:ext cx="608736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특별 아이템과 퀘스트를 생성하여 도서관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공공기관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지역이벤트 등과의 협력을 통해 사용자에게 확장된 가치를 제공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CEE554-CC35-5FB8-10B9-F4E2C8352622}"/>
              </a:ext>
            </a:extLst>
          </p:cNvPr>
          <p:cNvSpPr/>
          <p:nvPr/>
        </p:nvSpPr>
        <p:spPr>
          <a:xfrm>
            <a:off x="8908228" y="7949539"/>
            <a:ext cx="745011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로그와 서비스 데이터를 연계하여 개인 맞춤형 도전과 보상을 제공하여 사용자들의 참여와 지속성을 증진 기대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E4C07-457B-AF8F-BE87-3C237821526B}"/>
              </a:ext>
            </a:extLst>
          </p:cNvPr>
          <p:cNvSpPr txBox="1"/>
          <p:nvPr/>
        </p:nvSpPr>
        <p:spPr>
          <a:xfrm>
            <a:off x="368187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en-US" altLang="ko-KR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Intro</a:t>
            </a:r>
            <a:endParaRPr lang="ko-KR" altLang="en-US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18" name="Rectangle 215">
            <a:extLst>
              <a:ext uri="{FF2B5EF4-FFF2-40B4-BE49-F238E27FC236}">
                <a16:creationId xmlns:a16="http://schemas.microsoft.com/office/drawing/2014/main" id="{D38D9514-4899-E314-244C-D593F8F74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7637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사용자 </a:t>
            </a:r>
            <a:r>
              <a:rPr kumimoji="1" lang="ko-KR" altLang="en-US" sz="2800" dirty="0" err="1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리텐션</a:t>
            </a: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향상으로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충성고객 확보 기대</a:t>
            </a:r>
          </a:p>
        </p:txBody>
      </p:sp>
      <p:sp>
        <p:nvSpPr>
          <p:cNvPr id="21" name="Rectangle 215">
            <a:extLst>
              <a:ext uri="{FF2B5EF4-FFF2-40B4-BE49-F238E27FC236}">
                <a16:creationId xmlns:a16="http://schemas.microsoft.com/office/drawing/2014/main" id="{8B2DBC99-B382-6EDA-5F88-C456240A1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178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다른 기업 또는 단체와 파트너십을 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통해</a:t>
            </a:r>
            <a:r>
              <a:rPr kumimoji="1" lang="en-US" altLang="ko-KR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</a:t>
            </a:r>
            <a:r>
              <a:rPr kumimoji="1" lang="ko-KR" altLang="en-US" sz="2800" dirty="0" err="1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게이미케이션</a:t>
            </a: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서비스확장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DBA8A3E-8A23-E3BF-0793-151113238CE6}"/>
              </a:ext>
            </a:extLst>
          </p:cNvPr>
          <p:cNvCxnSpPr>
            <a:cxnSpLocks/>
          </p:cNvCxnSpPr>
          <p:nvPr/>
        </p:nvCxnSpPr>
        <p:spPr>
          <a:xfrm>
            <a:off x="8823158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3CDB1337-2842-8195-2292-6220A10BFFB5}"/>
              </a:ext>
            </a:extLst>
          </p:cNvPr>
          <p:cNvCxnSpPr>
            <a:cxnSpLocks/>
          </p:cNvCxnSpPr>
          <p:nvPr/>
        </p:nvCxnSpPr>
        <p:spPr>
          <a:xfrm>
            <a:off x="16555453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248B9EA-7A95-A6BA-6FDF-1397D3CEC82B}"/>
              </a:ext>
            </a:extLst>
          </p:cNvPr>
          <p:cNvCxnSpPr>
            <a:cxnSpLocks/>
          </p:cNvCxnSpPr>
          <p:nvPr/>
        </p:nvCxnSpPr>
        <p:spPr>
          <a:xfrm>
            <a:off x="1090863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15">
            <a:extLst>
              <a:ext uri="{FF2B5EF4-FFF2-40B4-BE49-F238E27FC236}">
                <a16:creationId xmlns:a16="http://schemas.microsoft.com/office/drawing/2014/main" id="{DD1AF4E8-1B7B-5AAC-E08A-F53C85BD8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266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제안사의 리워드 시스템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구축 </a:t>
            </a:r>
            <a:r>
              <a:rPr kumimoji="1" lang="en-US" altLang="ko-KR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CASE</a:t>
            </a: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게임개발기술</a:t>
            </a:r>
            <a:endParaRPr kumimoji="1" lang="ko-KR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04354F-B8BF-01C0-8A56-98140C166E24}"/>
              </a:ext>
            </a:extLst>
          </p:cNvPr>
          <p:cNvSpPr/>
          <p:nvPr/>
        </p:nvSpPr>
        <p:spPr>
          <a:xfrm>
            <a:off x="1696390" y="11802106"/>
            <a:ext cx="5633551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제안사만의 대규모 게임 및 리워드 시스템 구축 경험으로 차별화되고 안정적인 사업 수행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56E632A-103F-5409-7B02-1BB1EEB347DF}"/>
              </a:ext>
            </a:extLst>
          </p:cNvPr>
          <p:cNvSpPr/>
          <p:nvPr/>
        </p:nvSpPr>
        <p:spPr>
          <a:xfrm>
            <a:off x="16753390" y="11802106"/>
            <a:ext cx="608736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단기 사업기간을 고려한 집중 인력 투입과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경험 많은 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PM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프로젝트 수행 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B49BBF-4CAD-D253-0748-451D1D447BFB}"/>
              </a:ext>
            </a:extLst>
          </p:cNvPr>
          <p:cNvSpPr/>
          <p:nvPr/>
        </p:nvSpPr>
        <p:spPr>
          <a:xfrm>
            <a:off x="8908228" y="11802106"/>
            <a:ext cx="745011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 프로그램과 캐릭터 개발 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년 이상 경력의 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핵심 전문 인력 투입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" name="Rectangle 215">
            <a:extLst>
              <a:ext uri="{FF2B5EF4-FFF2-40B4-BE49-F238E27FC236}">
                <a16:creationId xmlns:a16="http://schemas.microsoft.com/office/drawing/2014/main" id="{C420E5F3-44A4-80A4-5220-606E25351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7637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투입인력의 전문성과 차별성</a:t>
            </a:r>
          </a:p>
        </p:txBody>
      </p:sp>
      <p:sp>
        <p:nvSpPr>
          <p:cNvPr id="25" name="Rectangle 215">
            <a:extLst>
              <a:ext uri="{FF2B5EF4-FFF2-40B4-BE49-F238E27FC236}">
                <a16:creationId xmlns:a16="http://schemas.microsoft.com/office/drawing/2014/main" id="{B5987A50-0C60-8F1A-E7D7-DD1000D07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178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오픈 전 테스트 계획과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사업수행 관리 방안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F35C2E7-A0AA-B992-B703-262746D682A2}"/>
              </a:ext>
            </a:extLst>
          </p:cNvPr>
          <p:cNvCxnSpPr>
            <a:cxnSpLocks/>
          </p:cNvCxnSpPr>
          <p:nvPr/>
        </p:nvCxnSpPr>
        <p:spPr>
          <a:xfrm>
            <a:off x="8823158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396CF63-D6ED-C959-3C32-357E95AB6368}"/>
              </a:ext>
            </a:extLst>
          </p:cNvPr>
          <p:cNvCxnSpPr>
            <a:cxnSpLocks/>
          </p:cNvCxnSpPr>
          <p:nvPr/>
        </p:nvCxnSpPr>
        <p:spPr>
          <a:xfrm>
            <a:off x="16555453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1E8CC28-AD9C-3CEC-5E83-6B2BB9E15BAC}"/>
              </a:ext>
            </a:extLst>
          </p:cNvPr>
          <p:cNvCxnSpPr>
            <a:cxnSpLocks/>
          </p:cNvCxnSpPr>
          <p:nvPr/>
        </p:nvCxnSpPr>
        <p:spPr>
          <a:xfrm>
            <a:off x="1090863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F5DEA3-E8AC-6176-FB42-64FBB2A2F122}"/>
              </a:ext>
            </a:extLst>
          </p:cNvPr>
          <p:cNvSpPr txBox="1"/>
          <p:nvPr/>
        </p:nvSpPr>
        <p:spPr>
          <a:xfrm>
            <a:off x="1175503" y="9761018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04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0E7F96-1344-E2C7-D2A4-465B8EC84090}"/>
              </a:ext>
            </a:extLst>
          </p:cNvPr>
          <p:cNvSpPr txBox="1"/>
          <p:nvPr/>
        </p:nvSpPr>
        <p:spPr>
          <a:xfrm>
            <a:off x="8655434" y="9737803"/>
            <a:ext cx="191911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800" spc="-3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05</a:t>
            </a:r>
            <a:endParaRPr lang="ko-KR" altLang="en-US" sz="11800" spc="-3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ABC1C7-B856-ADF7-ADDD-5ADAAB2D6AE5}"/>
              </a:ext>
            </a:extLst>
          </p:cNvPr>
          <p:cNvSpPr txBox="1"/>
          <p:nvPr/>
        </p:nvSpPr>
        <p:spPr>
          <a:xfrm>
            <a:off x="16334806" y="9737803"/>
            <a:ext cx="191911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800" spc="-3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06</a:t>
            </a:r>
            <a:endParaRPr lang="ko-KR" altLang="en-US" sz="11800" spc="-3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B6723-C8D6-159A-8C8D-DF5DF94266CB}"/>
              </a:ext>
            </a:extLst>
          </p:cNvPr>
          <p:cNvSpPr txBox="1"/>
          <p:nvPr/>
        </p:nvSpPr>
        <p:spPr>
          <a:xfrm>
            <a:off x="1169554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01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2927B-8A52-5D20-855A-7BB1390739F6}"/>
              </a:ext>
            </a:extLst>
          </p:cNvPr>
          <p:cNvSpPr txBox="1"/>
          <p:nvPr/>
        </p:nvSpPr>
        <p:spPr>
          <a:xfrm>
            <a:off x="8651606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02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C7BA12-CC3B-A7B9-8764-F1B37E07B430}"/>
              </a:ext>
            </a:extLst>
          </p:cNvPr>
          <p:cNvSpPr txBox="1"/>
          <p:nvPr/>
        </p:nvSpPr>
        <p:spPr>
          <a:xfrm>
            <a:off x="16335879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03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088784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9538494" y="1768828"/>
            <a:ext cx="3448757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II</a:t>
            </a:r>
            <a:endParaRPr lang="ko-KR" altLang="en-US" sz="30124" spc="-3500" dirty="0">
              <a:latin typeface="HY견명조" panose="02030600000101010101" pitchFamily="18" charset="-127"/>
              <a:ea typeface="HY견명조" panose="02030600000101010101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5136933"/>
            <a:ext cx="6616279" cy="83096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800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서비스기획 및 디자인</a:t>
            </a:r>
            <a:endParaRPr lang="ko-KR" altLang="en-US" sz="4800" spc="-101" dirty="0"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81618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그림 128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9738493-0B31-D196-E089-2EA14A88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90" y="3822716"/>
            <a:ext cx="9790678" cy="9073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5E9BD0-5543-39D8-01BE-DEA62818E98A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36D4C9-DDE3-921F-BF75-732851403F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" name="사각형: 둥근 모서리 10">
              <a:extLst>
                <a:ext uri="{FF2B5EF4-FFF2-40B4-BE49-F238E27FC236}">
                  <a16:creationId xmlns:a16="http://schemas.microsoft.com/office/drawing/2014/main" id="{08AB69A3-6BBC-4838-1692-D4C7BEDE39F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732CEF6-4CF3-80D4-C3F5-313A4A48E14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C7448EE4-4199-27B2-D836-B2E5873C7646}"/>
              </a:ext>
            </a:extLst>
          </p:cNvPr>
          <p:cNvSpPr txBox="1"/>
          <p:nvPr/>
        </p:nvSpPr>
        <p:spPr>
          <a:xfrm>
            <a:off x="3074929" y="1718865"/>
            <a:ext cx="549057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</a:rPr>
              <a:t>서비스 구조 및 핵심 기능</a:t>
            </a:r>
            <a:endParaRPr lang="ko-KR" altLang="en-US" sz="4400" spc="-150" dirty="0"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869209-2507-1D96-A039-BE32C5CD3F7D}"/>
              </a:ext>
            </a:extLst>
          </p:cNvPr>
          <p:cNvSpPr txBox="1"/>
          <p:nvPr/>
        </p:nvSpPr>
        <p:spPr>
          <a:xfrm>
            <a:off x="2931277" y="858250"/>
            <a:ext cx="8439555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퀘스트와 아이템 확장 방법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1DE690B5-FD4A-6378-0D48-A7A199B0FC72}"/>
              </a:ext>
            </a:extLst>
          </p:cNvPr>
          <p:cNvSpPr/>
          <p:nvPr/>
        </p:nvSpPr>
        <p:spPr>
          <a:xfrm>
            <a:off x="16009685" y="3281081"/>
            <a:ext cx="7473362" cy="3061909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FD1E099E-08FA-62FB-118A-8416860B2724}"/>
              </a:ext>
            </a:extLst>
          </p:cNvPr>
          <p:cNvSpPr/>
          <p:nvPr/>
        </p:nvSpPr>
        <p:spPr>
          <a:xfrm>
            <a:off x="18450683" y="6561307"/>
            <a:ext cx="5032364" cy="6334422"/>
          </a:xfrm>
          <a:prstGeom prst="roundRect">
            <a:avLst>
              <a:gd name="adj" fmla="val 3067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 descr="텍스트, 스크린샷, 멀티미디어, 통신 장치이(가) 표시된 사진&#10;&#10;자동 생성된 설명">
            <a:extLst>
              <a:ext uri="{FF2B5EF4-FFF2-40B4-BE49-F238E27FC236}">
                <a16:creationId xmlns:a16="http://schemas.microsoft.com/office/drawing/2014/main" id="{2CF0F5B7-A7CD-429D-D9D2-CF8AC3AA19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07"/>
          <a:stretch/>
        </p:blipFill>
        <p:spPr>
          <a:xfrm>
            <a:off x="16048049" y="3373776"/>
            <a:ext cx="1530459" cy="2902892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EF5B79-81DC-8212-4C3B-427891167597}"/>
              </a:ext>
            </a:extLst>
          </p:cNvPr>
          <p:cNvSpPr/>
          <p:nvPr/>
        </p:nvSpPr>
        <p:spPr bwMode="auto">
          <a:xfrm>
            <a:off x="17616872" y="3433904"/>
            <a:ext cx="5690083" cy="18594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 서비스와 통합하여 사용자가 자연스럽게 서비스 진입이 가능할 수 있는 환경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여행정보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마이페이지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나의활동에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메뉴를 추가하여 기존 사용자 접근성 향상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2D497A7F-D8CD-F061-EEB7-BB2B091E2E9B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14702971" y="4812036"/>
            <a:ext cx="1306714" cy="558250"/>
          </a:xfrm>
          <a:prstGeom prst="bentConnector3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520DA605-B7D6-6B61-57F2-93C2F9469A1E}"/>
              </a:ext>
            </a:extLst>
          </p:cNvPr>
          <p:cNvSpPr/>
          <p:nvPr/>
        </p:nvSpPr>
        <p:spPr>
          <a:xfrm>
            <a:off x="3164541" y="4651829"/>
            <a:ext cx="5169834" cy="3019425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385557B-41FD-3AC4-25AF-267C17C7FD4E}"/>
              </a:ext>
            </a:extLst>
          </p:cNvPr>
          <p:cNvSpPr/>
          <p:nvPr/>
        </p:nvSpPr>
        <p:spPr bwMode="auto">
          <a:xfrm>
            <a:off x="4771729" y="4804652"/>
            <a:ext cx="3395118" cy="181402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보상으로 지급되는 배지를 도감형태로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획득한 배지는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여행톡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프로필 등에 노출하여 만족감 극대화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31" name="그림 130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819E161A-07D0-5AA2-1C49-D74E4D398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1" y="4668373"/>
            <a:ext cx="1677162" cy="3038475"/>
          </a:xfrm>
          <a:prstGeom prst="rect">
            <a:avLst/>
          </a:prstGeom>
        </p:spPr>
      </p:pic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3199411" y="10281827"/>
            <a:ext cx="7396871" cy="3061909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34FA47C8-D660-CDE7-B2BB-6DAE4FE30E45}"/>
              </a:ext>
            </a:extLst>
          </p:cNvPr>
          <p:cNvCxnSpPr>
            <a:cxnSpLocks/>
            <a:stCxn id="123" idx="3"/>
            <a:endCxn id="155" idx="0"/>
          </p:cNvCxnSpPr>
          <p:nvPr/>
        </p:nvCxnSpPr>
        <p:spPr>
          <a:xfrm>
            <a:off x="8334375" y="6161542"/>
            <a:ext cx="1533899" cy="693096"/>
          </a:xfrm>
          <a:prstGeom prst="bentConnector2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8BBE7F3-F004-DACC-0073-40B38E5B29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27" y="10392435"/>
            <a:ext cx="1302946" cy="2809215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:a16="http://schemas.microsoft.com/office/drawing/2014/main" id="{70E96B7E-63CE-ABAF-4FB3-A67611BE040E}"/>
              </a:ext>
            </a:extLst>
          </p:cNvPr>
          <p:cNvSpPr/>
          <p:nvPr/>
        </p:nvSpPr>
        <p:spPr bwMode="auto">
          <a:xfrm>
            <a:off x="4771728" y="10434919"/>
            <a:ext cx="5502571" cy="283410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언제든지 진행가능한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스페셜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기간제로 제공되는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한정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보상으로 지급되는 배지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200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종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활동 데이터 기반 퀘스트 유형 적용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21AC9779-1DC0-4D23-91FB-55051D93D63C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10596282" y="11252200"/>
            <a:ext cx="1463554" cy="560582"/>
          </a:xfrm>
          <a:prstGeom prst="bentConnector3">
            <a:avLst>
              <a:gd name="adj1" fmla="val 50000"/>
            </a:avLst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86E4FA9-6B6F-19ED-D960-7863E6A9AA40}"/>
              </a:ext>
            </a:extLst>
          </p:cNvPr>
          <p:cNvGrpSpPr/>
          <p:nvPr/>
        </p:nvGrpSpPr>
        <p:grpSpPr>
          <a:xfrm>
            <a:off x="18721394" y="6664220"/>
            <a:ext cx="4355235" cy="2736091"/>
            <a:chOff x="16061987" y="11585869"/>
            <a:chExt cx="4880864" cy="3066307"/>
          </a:xfrm>
        </p:grpSpPr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id="{490C14E3-B23E-1237-6C96-B99E3F7FB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1987" y="11585869"/>
              <a:ext cx="1691029" cy="3066307"/>
            </a:xfrm>
            <a:prstGeom prst="rect">
              <a:avLst/>
            </a:prstGeom>
          </p:spPr>
        </p:pic>
        <p:pic>
          <p:nvPicPr>
            <p:cNvPr id="147" name="Picture 8" descr="대한민국 구석구석 - YouTube">
              <a:extLst>
                <a:ext uri="{FF2B5EF4-FFF2-40B4-BE49-F238E27FC236}">
                  <a16:creationId xmlns:a16="http://schemas.microsoft.com/office/drawing/2014/main" id="{4E403835-4CD4-8A05-DF6B-828E17E9A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133236" y="11674941"/>
              <a:ext cx="2809615" cy="2809615"/>
            </a:xfrm>
            <a:prstGeom prst="rect">
              <a:avLst/>
            </a:prstGeom>
            <a:noFill/>
          </p:spPr>
        </p:pic>
      </p:grpSp>
      <p:sp>
        <p:nvSpPr>
          <p:cNvPr id="152" name="이등변 삼각형 151">
            <a:extLst>
              <a:ext uri="{FF2B5EF4-FFF2-40B4-BE49-F238E27FC236}">
                <a16:creationId xmlns:a16="http://schemas.microsoft.com/office/drawing/2014/main" id="{FDB126FC-2169-3C0E-7F02-0AC9C6D2C9DA}"/>
              </a:ext>
            </a:extLst>
          </p:cNvPr>
          <p:cNvSpPr/>
          <p:nvPr/>
        </p:nvSpPr>
        <p:spPr>
          <a:xfrm rot="5400000">
            <a:off x="20210573" y="7873850"/>
            <a:ext cx="286222" cy="24674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302E6AFC-4669-681C-29FC-F3A343DB9823}"/>
              </a:ext>
            </a:extLst>
          </p:cNvPr>
          <p:cNvSpPr/>
          <p:nvPr/>
        </p:nvSpPr>
        <p:spPr>
          <a:xfrm>
            <a:off x="9780868" y="6854638"/>
            <a:ext cx="174812" cy="1748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9B676A6F-99BD-A0DA-B241-79E349DA9904}"/>
              </a:ext>
            </a:extLst>
          </p:cNvPr>
          <p:cNvSpPr/>
          <p:nvPr/>
        </p:nvSpPr>
        <p:spPr bwMode="auto">
          <a:xfrm>
            <a:off x="18609852" y="9503224"/>
            <a:ext cx="4697104" cy="14106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보상으로 랭킹포인트 지급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포인트를 종합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 누적한 리더보드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 단위 우수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활동자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선정 후 보상지급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07C87E75-4567-1336-B756-92EBE5D413F9}"/>
              </a:ext>
            </a:extLst>
          </p:cNvPr>
          <p:cNvCxnSpPr>
            <a:cxnSpLocks/>
            <a:endCxn id="161" idx="0"/>
          </p:cNvCxnSpPr>
          <p:nvPr/>
        </p:nvCxnSpPr>
        <p:spPr>
          <a:xfrm rot="10800000" flipV="1">
            <a:off x="16884716" y="7968887"/>
            <a:ext cx="1545170" cy="1210417"/>
          </a:xfrm>
          <a:prstGeom prst="bentConnector2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타원 160">
            <a:extLst>
              <a:ext uri="{FF2B5EF4-FFF2-40B4-BE49-F238E27FC236}">
                <a16:creationId xmlns:a16="http://schemas.microsoft.com/office/drawing/2014/main" id="{B9491CA1-CF8D-4CEF-96DF-7F1CFF4E4184}"/>
              </a:ext>
            </a:extLst>
          </p:cNvPr>
          <p:cNvSpPr/>
          <p:nvPr/>
        </p:nvSpPr>
        <p:spPr>
          <a:xfrm>
            <a:off x="16813278" y="9179305"/>
            <a:ext cx="142875" cy="1428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10063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45E9BD0-5543-39D8-01BE-DEA62818E98A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D075CF-E47D-63DE-CFE0-5799257BB806}"/>
              </a:ext>
            </a:extLst>
          </p:cNvPr>
          <p:cNvSpPr txBox="1"/>
          <p:nvPr/>
        </p:nvSpPr>
        <p:spPr>
          <a:xfrm>
            <a:off x="2931277" y="858250"/>
            <a:ext cx="8439555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퀘스트와 아이템 확장 방법</a:t>
            </a:r>
          </a:p>
        </p:txBody>
      </p:sp>
      <p:sp>
        <p:nvSpPr>
          <p:cNvPr id="45" name="모서리가 둥근 직사각형 53">
            <a:extLst>
              <a:ext uri="{FF2B5EF4-FFF2-40B4-BE49-F238E27FC236}">
                <a16:creationId xmlns:a16="http://schemas.microsoft.com/office/drawing/2014/main" id="{D15711BD-399B-6565-90F0-A4D5DAA1873C}"/>
              </a:ext>
            </a:extLst>
          </p:cNvPr>
          <p:cNvSpPr/>
          <p:nvPr/>
        </p:nvSpPr>
        <p:spPr>
          <a:xfrm>
            <a:off x="3167652" y="3669987"/>
            <a:ext cx="6310561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난이도에 따른 차등 보상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6" name="모서리가 둥근 직사각형 53">
            <a:extLst>
              <a:ext uri="{FF2B5EF4-FFF2-40B4-BE49-F238E27FC236}">
                <a16:creationId xmlns:a16="http://schemas.microsoft.com/office/drawing/2014/main" id="{268794D5-A12B-C2ED-734B-BB7C58B41789}"/>
              </a:ext>
            </a:extLst>
          </p:cNvPr>
          <p:cNvSpPr/>
          <p:nvPr/>
        </p:nvSpPr>
        <p:spPr>
          <a:xfrm>
            <a:off x="10090154" y="3661694"/>
            <a:ext cx="6097506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사용자 랭킹 기반</a:t>
            </a:r>
            <a:r>
              <a:rPr lang="ko-KR" altLang="en-US" sz="2600" kern="0" dirty="0"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이벤트 보상 지급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7" name="모서리가 둥근 직사각형 53">
            <a:extLst>
              <a:ext uri="{FF2B5EF4-FFF2-40B4-BE49-F238E27FC236}">
                <a16:creationId xmlns:a16="http://schemas.microsoft.com/office/drawing/2014/main" id="{CA63E142-59A8-5DC6-0300-A93CA73D8686}"/>
              </a:ext>
            </a:extLst>
          </p:cNvPr>
          <p:cNvSpPr/>
          <p:nvPr/>
        </p:nvSpPr>
        <p:spPr>
          <a:xfrm>
            <a:off x="16764593" y="3661694"/>
            <a:ext cx="6310561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특정퀘스트</a:t>
            </a: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시간제한설정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2C74B62-4F73-1309-A7DC-B353818CB4A6}"/>
              </a:ext>
            </a:extLst>
          </p:cNvPr>
          <p:cNvSpPr/>
          <p:nvPr/>
        </p:nvSpPr>
        <p:spPr bwMode="auto">
          <a:xfrm>
            <a:off x="3172827" y="4767265"/>
            <a:ext cx="6097506" cy="17235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보상을 받을 수 있는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퀘스트의 난이도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를 설정하거나 두 개 이상의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복수 퀘스트를 묶음 달성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 추가 보상 지급 등 기존 데이터 추가 가공으로 퀘스트 제작 가능</a:t>
            </a:r>
            <a:endParaRPr lang="en-US" altLang="ko-KR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gradFill>
                <a:gsLst>
                  <a:gs pos="0">
                    <a:srgbClr val="2B2C2F"/>
                  </a:gs>
                  <a:gs pos="100000">
                    <a:srgbClr val="2B2C2F"/>
                  </a:gs>
                </a:gsLst>
                <a:lin ang="4200000" scaled="0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90EDAAC-87A0-6EFB-6D53-556A0628A72E}"/>
              </a:ext>
            </a:extLst>
          </p:cNvPr>
          <p:cNvSpPr/>
          <p:nvPr/>
        </p:nvSpPr>
        <p:spPr bwMode="auto">
          <a:xfrm>
            <a:off x="10245446" y="4817343"/>
            <a:ext cx="6097506" cy="167481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퀘스트로 획득한 포인트로 사용자 랭킹 제공  매월 우수 </a:t>
            </a:r>
            <a:r>
              <a:rPr lang="ko-KR" altLang="en-US" sz="27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활동자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선정 및 보상 제공을 통한</a:t>
            </a:r>
            <a:r>
              <a:rPr lang="en-US" altLang="ko-KR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적극적인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수행 유도</a:t>
            </a:r>
            <a:endParaRPr lang="en-US" altLang="ko-KR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76A500B7-306F-B0E7-725D-234EDED643DF}"/>
              </a:ext>
            </a:extLst>
          </p:cNvPr>
          <p:cNvSpPr/>
          <p:nvPr/>
        </p:nvSpPr>
        <p:spPr bwMode="auto">
          <a:xfrm>
            <a:off x="16764593" y="4767265"/>
            <a:ext cx="6097506" cy="17235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특정 퀘스트나 퀘스트에 시간 제한을 둠으로써 보상을 얻으려면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해당 시간 안에 완료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해야 하는 퀘스트를 생성</a:t>
            </a:r>
            <a:r>
              <a:rPr lang="en-US" altLang="ko-KR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사용자는 시간 경쟁을 통해 보상을 획득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F726D89-780E-7E98-CDFB-93C8426C06F4}"/>
              </a:ext>
            </a:extLst>
          </p:cNvPr>
          <p:cNvSpPr/>
          <p:nvPr/>
        </p:nvSpPr>
        <p:spPr bwMode="auto">
          <a:xfrm>
            <a:off x="3167652" y="7054746"/>
            <a:ext cx="6126530" cy="63453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난이도 설정 및 보상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</a:t>
            </a: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쉬운 퀘스트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초보자나 관광 명소를 처음 방문하는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예를 들어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인기 있는 관광 명소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곳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같은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퀘스트를 완료하면 작은 보상을 받을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중간 난이도 퀘스트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중급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특정 지역의 관광 명소를 모두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같은 내용의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퀘스트를 달성하면 중간 정도의 보상이 주어집니다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어려운 퀘스트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숙련된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특정 지역에서 관광 명소를 특정 시간 내에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같이 시간 제한이 있는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이를 완료하면 큰 보상이 주어질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062CD52-C1E0-EE4C-1250-27BC3078577A}"/>
              </a:ext>
            </a:extLst>
          </p:cNvPr>
          <p:cNvSpPr/>
          <p:nvPr/>
        </p:nvSpPr>
        <p:spPr bwMode="auto">
          <a:xfrm>
            <a:off x="16739343" y="7054746"/>
            <a:ext cx="6126530" cy="47551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묶음 및 추가 보상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여행자들이 퀘스트를 달성할 때마다 일정한 수의 퀘스트를 묶어 달성한 경우 추가 보상을 제공할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예를 들어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 여행 퀘스트 묶음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이라는 묶음이 있을 수 있으며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퀘스트에는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강릉의 인기 관광 명소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곳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 음식점에서 현지 음식 한 끼 먹고 인증하기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 해변에서 해수욕 하고 인증하기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등 여러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퀘스트들이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포함됩니다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각 퀘스트를 달성한 경우 해당 퀘스트의 개별 보상을 받고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 묶음을 모두 완료하면 추가로 큰 보상을 지급합니다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이런 방식으로 사용자들은 여행을 더욱 다양하게 경험하고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여러 퀘스트를 함께 달성하려는 동기부여를 받습니다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2D98564-018A-CA9F-E937-BF7DC0B29B9D}"/>
              </a:ext>
            </a:extLst>
          </p:cNvPr>
          <p:cNvSpPr/>
          <p:nvPr/>
        </p:nvSpPr>
        <p:spPr bwMode="auto">
          <a:xfrm>
            <a:off x="10183856" y="7054746"/>
            <a:ext cx="6490004" cy="25878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랭킹 및 우수 </a:t>
            </a:r>
            <a:r>
              <a:rPr lang="ko-KR" altLang="en-US" sz="24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활동자</a:t>
            </a: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선정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퀘스트로 지급되는 포인트 보상을 누적하여 리더보드를 제공합니다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리더보드는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총합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],[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으로 구분되며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랭킹을 기반으로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우수활동자를 선정합니다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36D4C9-DDE3-921F-BF75-732851403F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" name="사각형: 둥근 모서리 10">
              <a:extLst>
                <a:ext uri="{FF2B5EF4-FFF2-40B4-BE49-F238E27FC236}">
                  <a16:creationId xmlns:a16="http://schemas.microsoft.com/office/drawing/2014/main" id="{08AB69A3-6BBC-4838-1692-D4C7BEDE39F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732CEF6-4CF3-80D4-C3F5-313A4A48E14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Google Shape;58;p13">
            <a:extLst>
              <a:ext uri="{FF2B5EF4-FFF2-40B4-BE49-F238E27FC236}">
                <a16:creationId xmlns:a16="http://schemas.microsoft.com/office/drawing/2014/main" id="{C7448EE4-4199-27B2-D836-B2E5873C7646}"/>
              </a:ext>
            </a:extLst>
          </p:cNvPr>
          <p:cNvSpPr txBox="1"/>
          <p:nvPr/>
        </p:nvSpPr>
        <p:spPr>
          <a:xfrm>
            <a:off x="3074929" y="1718865"/>
            <a:ext cx="752638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</a:rPr>
              <a:t>다양한 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</a:rPr>
              <a:t>난이도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</a:rPr>
              <a:t> 등 게임 컨텐츠 전략</a:t>
            </a:r>
            <a:endParaRPr lang="ko-KR" altLang="en-US" sz="4400" spc="-150" dirty="0"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 descr="텍스트, 만화 영화, 폰트, 스크린샷이(가) 표시된 사진&#10;&#10;자동 생성된 설명">
            <a:extLst>
              <a:ext uri="{FF2B5EF4-FFF2-40B4-BE49-F238E27FC236}">
                <a16:creationId xmlns:a16="http://schemas.microsoft.com/office/drawing/2014/main" id="{F0131101-39E1-397B-5D38-58CF01D10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57" y="7505700"/>
            <a:ext cx="3488919" cy="1387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FFAD8B-E07F-DAEA-BF32-062E246018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91406" l="9961" r="89844">
                        <a14:foregroundMark x1="50391" y1="8789" x2="50391" y2="8789"/>
                        <a14:foregroundMark x1="41797" y1="45508" x2="41797" y2="45508"/>
                        <a14:foregroundMark x1="38672" y1="42578" x2="41602" y2="56641"/>
                        <a14:foregroundMark x1="56445" y1="41602" x2="52148" y2="44922"/>
                        <a14:foregroundMark x1="59570" y1="43359" x2="59570" y2="43359"/>
                        <a14:foregroundMark x1="60156" y1="45703" x2="60156" y2="45703"/>
                        <a14:foregroundMark x1="60547" y1="49219" x2="60547" y2="49219"/>
                        <a14:foregroundMark x1="60547" y1="53711" x2="60547" y2="53711"/>
                        <a14:foregroundMark x1="59766" y1="57422" x2="59766" y2="57422"/>
                        <a14:foregroundMark x1="56445" y1="59766" x2="55859" y2="59766"/>
                        <a14:foregroundMark x1="53320" y1="59570" x2="52734" y2="59375"/>
                        <a14:foregroundMark x1="51367" y1="91406" x2="51367" y2="91406"/>
                        <a14:foregroundMark x1="50000" y1="49609" x2="50000" y2="49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747" y="7760009"/>
            <a:ext cx="878977" cy="87897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A7A96F2-F6EC-EB7D-3C40-7302141F0409}"/>
              </a:ext>
            </a:extLst>
          </p:cNvPr>
          <p:cNvGrpSpPr/>
          <p:nvPr/>
        </p:nvGrpSpPr>
        <p:grpSpPr>
          <a:xfrm>
            <a:off x="6745890" y="7920730"/>
            <a:ext cx="710115" cy="706224"/>
            <a:chOff x="684559" y="3967411"/>
            <a:chExt cx="421906" cy="41959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4BB7199F-0C34-6F26-D222-879D0F269754}"/>
                </a:ext>
              </a:extLst>
            </p:cNvPr>
            <p:cNvSpPr/>
            <p:nvPr/>
          </p:nvSpPr>
          <p:spPr>
            <a:xfrm>
              <a:off x="712976" y="3967411"/>
              <a:ext cx="364930" cy="364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2AE82361-0F56-1BB6-CA56-FB1FFAEE70AB}"/>
                </a:ext>
              </a:extLst>
            </p:cNvPr>
            <p:cNvSpPr/>
            <p:nvPr/>
          </p:nvSpPr>
          <p:spPr>
            <a:xfrm>
              <a:off x="852796" y="4336723"/>
              <a:ext cx="75459" cy="5028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8CCCBF3-C615-B556-3626-3FFE1F147BDE}"/>
                </a:ext>
              </a:extLst>
            </p:cNvPr>
            <p:cNvSpPr/>
            <p:nvPr/>
          </p:nvSpPr>
          <p:spPr>
            <a:xfrm>
              <a:off x="684559" y="4022632"/>
              <a:ext cx="421906" cy="238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10p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7BB6D93-2FE1-CA01-E14F-7BB7F1BA63CB}"/>
              </a:ext>
            </a:extLst>
          </p:cNvPr>
          <p:cNvGrpSpPr/>
          <p:nvPr/>
        </p:nvGrpSpPr>
        <p:grpSpPr>
          <a:xfrm>
            <a:off x="8509278" y="7892516"/>
            <a:ext cx="606566" cy="613962"/>
            <a:chOff x="2502440" y="3777695"/>
            <a:chExt cx="553277" cy="56002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9D981B2-C7CC-18DC-21ED-8BC03CAC7CD6}"/>
                </a:ext>
              </a:extLst>
            </p:cNvPr>
            <p:cNvSpPr/>
            <p:nvPr/>
          </p:nvSpPr>
          <p:spPr>
            <a:xfrm>
              <a:off x="2508655" y="3790657"/>
              <a:ext cx="547062" cy="547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405C80C-5936-3364-568E-7203A171F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748" b="90566" l="9797" r="89865">
                          <a14:foregroundMark x1="29054" y1="34906" x2="32432" y2="44025"/>
                          <a14:foregroundMark x1="43581" y1="36478" x2="43581" y2="36478"/>
                          <a14:foregroundMark x1="60135" y1="47170" x2="60135" y2="47170"/>
                          <a14:foregroundMark x1="63851" y1="44654" x2="63851" y2="44654"/>
                          <a14:foregroundMark x1="65541" y1="43396" x2="65541" y2="43396"/>
                          <a14:foregroundMark x1="53041" y1="71384" x2="53041" y2="71384"/>
                          <a14:foregroundMark x1="57770" y1="63522" x2="57770" y2="63522"/>
                          <a14:foregroundMark x1="57770" y1="63522" x2="57770" y2="63522"/>
                          <a14:foregroundMark x1="57095" y1="53774" x2="57095" y2="53774"/>
                          <a14:foregroundMark x1="27703" y1="33962" x2="27703" y2="33962"/>
                          <a14:foregroundMark x1="27365" y1="37107" x2="27365" y2="37107"/>
                          <a14:foregroundMark x1="28041" y1="44969" x2="28041" y2="44969"/>
                          <a14:foregroundMark x1="51689" y1="70126" x2="51689" y2="70126"/>
                          <a14:foregroundMark x1="68581" y1="90566" x2="68581" y2="90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2440" y="3777695"/>
              <a:ext cx="513685" cy="551864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8A6936-7E6E-6EA1-A64B-9B31E3A7B12C}"/>
              </a:ext>
            </a:extLst>
          </p:cNvPr>
          <p:cNvSpPr/>
          <p:nvPr/>
        </p:nvSpPr>
        <p:spPr>
          <a:xfrm>
            <a:off x="6790360" y="8584639"/>
            <a:ext cx="62644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2CE6F90-3F26-0C39-1F82-838F2F527259}"/>
              </a:ext>
            </a:extLst>
          </p:cNvPr>
          <p:cNvSpPr/>
          <p:nvPr/>
        </p:nvSpPr>
        <p:spPr>
          <a:xfrm>
            <a:off x="7565508" y="8584639"/>
            <a:ext cx="714892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일반배지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BEF84F-9380-B83A-A8F9-7A3A17504EC8}"/>
              </a:ext>
            </a:extLst>
          </p:cNvPr>
          <p:cNvSpPr/>
          <p:nvPr/>
        </p:nvSpPr>
        <p:spPr>
          <a:xfrm>
            <a:off x="8366822" y="8584639"/>
            <a:ext cx="891478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프렌즈배지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6EFF80E-0874-9D2C-EE13-4A0A2750F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579" y="9254536"/>
            <a:ext cx="2068222" cy="3750263"/>
          </a:xfrm>
          <a:prstGeom prst="rect">
            <a:avLst/>
          </a:prstGeom>
        </p:spPr>
      </p:pic>
      <p:pic>
        <p:nvPicPr>
          <p:cNvPr id="26" name="Picture 8" descr="대한민국 구석구석 - YouTube">
            <a:extLst>
              <a:ext uri="{FF2B5EF4-FFF2-40B4-BE49-F238E27FC236}">
                <a16:creationId xmlns:a16="http://schemas.microsoft.com/office/drawing/2014/main" id="{38F54837-A6B6-1FC2-4135-12DC9F107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860154" y="9367655"/>
            <a:ext cx="3472045" cy="3472045"/>
          </a:xfrm>
          <a:prstGeom prst="rect">
            <a:avLst/>
          </a:prstGeom>
          <a:noFill/>
        </p:spPr>
      </p:pic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072BDCAA-57F3-2703-7D9A-4EDD4A9519F7}"/>
              </a:ext>
            </a:extLst>
          </p:cNvPr>
          <p:cNvSpPr/>
          <p:nvPr/>
        </p:nvSpPr>
        <p:spPr>
          <a:xfrm rot="5400000">
            <a:off x="12209273" y="10894127"/>
            <a:ext cx="486156" cy="4191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94178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대각선 방향 모서리 1">
            <a:extLst>
              <a:ext uri="{FF2B5EF4-FFF2-40B4-BE49-F238E27FC236}">
                <a16:creationId xmlns:a16="http://schemas.microsoft.com/office/drawing/2014/main" id="{428AA80C-5671-2CEE-D8A4-CDE42B034DE6}"/>
              </a:ext>
            </a:extLst>
          </p:cNvPr>
          <p:cNvSpPr/>
          <p:nvPr/>
        </p:nvSpPr>
        <p:spPr>
          <a:xfrm flipH="1">
            <a:off x="11131061" y="3000539"/>
            <a:ext cx="12524918" cy="9323274"/>
          </a:xfrm>
          <a:prstGeom prst="round2DiagRect">
            <a:avLst>
              <a:gd name="adj1" fmla="val 8699"/>
              <a:gd name="adj2" fmla="val 0"/>
            </a:avLst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69" name="사각형: 둥근 대각선 방향 모서리 68">
            <a:extLst>
              <a:ext uri="{FF2B5EF4-FFF2-40B4-BE49-F238E27FC236}">
                <a16:creationId xmlns:a16="http://schemas.microsoft.com/office/drawing/2014/main" id="{24596F88-2EF7-16CA-A010-841CA96B3169}"/>
              </a:ext>
            </a:extLst>
          </p:cNvPr>
          <p:cNvSpPr/>
          <p:nvPr/>
        </p:nvSpPr>
        <p:spPr>
          <a:xfrm flipH="1">
            <a:off x="2759242" y="2681204"/>
            <a:ext cx="8055470" cy="9642609"/>
          </a:xfrm>
          <a:prstGeom prst="round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9" name="사각형: 둥근 모서리 56">
            <a:extLst>
              <a:ext uri="{FF2B5EF4-FFF2-40B4-BE49-F238E27FC236}">
                <a16:creationId xmlns:a16="http://schemas.microsoft.com/office/drawing/2014/main" id="{9F3A436A-4459-64C0-AA94-17A6360A9414}"/>
              </a:ext>
            </a:extLst>
          </p:cNvPr>
          <p:cNvSpPr/>
          <p:nvPr/>
        </p:nvSpPr>
        <p:spPr>
          <a:xfrm>
            <a:off x="3185926" y="406520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10" name="사각형: 둥근 모서리 56">
            <a:extLst>
              <a:ext uri="{FF2B5EF4-FFF2-40B4-BE49-F238E27FC236}">
                <a16:creationId xmlns:a16="http://schemas.microsoft.com/office/drawing/2014/main" id="{BC7FDB9B-3CEF-600D-844A-06F3C6810A85}"/>
              </a:ext>
            </a:extLst>
          </p:cNvPr>
          <p:cNvSpPr/>
          <p:nvPr/>
        </p:nvSpPr>
        <p:spPr>
          <a:xfrm>
            <a:off x="4060027" y="4214023"/>
            <a:ext cx="6355136" cy="102848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구석구석에 소개된 다양한 여행지 반경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500m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이내에 방문 시 여행기록을 남기는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찍기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광역자치단체 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도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(17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별 최소 각 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:a16="http://schemas.microsoft.com/office/drawing/2014/main" id="{B386C10E-2FDF-4F14-A1F1-E49DBC29F763}"/>
              </a:ext>
            </a:extLst>
          </p:cNvPr>
          <p:cNvSpPr/>
          <p:nvPr/>
        </p:nvSpPr>
        <p:spPr>
          <a:xfrm>
            <a:off x="3099364" y="8818857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12" name="사각형: 둥근 모서리 56">
            <a:extLst>
              <a:ext uri="{FF2B5EF4-FFF2-40B4-BE49-F238E27FC236}">
                <a16:creationId xmlns:a16="http://schemas.microsoft.com/office/drawing/2014/main" id="{3CAFFF51-34F7-CCFB-2D6B-92D3B86F09DD}"/>
              </a:ext>
            </a:extLst>
          </p:cNvPr>
          <p:cNvSpPr/>
          <p:nvPr/>
        </p:nvSpPr>
        <p:spPr>
          <a:xfrm>
            <a:off x="3105776" y="72343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13" name="사각형: 둥근 모서리 56">
            <a:extLst>
              <a:ext uri="{FF2B5EF4-FFF2-40B4-BE49-F238E27FC236}">
                <a16:creationId xmlns:a16="http://schemas.microsoft.com/office/drawing/2014/main" id="{D6B7847E-7DE2-9058-986A-BE554888D688}"/>
              </a:ext>
            </a:extLst>
          </p:cNvPr>
          <p:cNvSpPr/>
          <p:nvPr/>
        </p:nvSpPr>
        <p:spPr>
          <a:xfrm>
            <a:off x="3119401" y="564975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17" name="사각형: 둥근 모서리 56">
            <a:extLst>
              <a:ext uri="{FF2B5EF4-FFF2-40B4-BE49-F238E27FC236}">
                <a16:creationId xmlns:a16="http://schemas.microsoft.com/office/drawing/2014/main" id="{C9DC24DD-A3C6-DD6D-0B05-05DE53E3632B}"/>
              </a:ext>
            </a:extLst>
          </p:cNvPr>
          <p:cNvSpPr/>
          <p:nvPr/>
        </p:nvSpPr>
        <p:spPr>
          <a:xfrm>
            <a:off x="3112188" y="104034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22" name="사각형: 둥근 모서리 56">
            <a:extLst>
              <a:ext uri="{FF2B5EF4-FFF2-40B4-BE49-F238E27FC236}">
                <a16:creationId xmlns:a16="http://schemas.microsoft.com/office/drawing/2014/main" id="{F073504F-FF70-33EA-A8ED-26788F2BA116}"/>
              </a:ext>
            </a:extLst>
          </p:cNvPr>
          <p:cNvSpPr/>
          <p:nvPr/>
        </p:nvSpPr>
        <p:spPr>
          <a:xfrm>
            <a:off x="4032817" y="5810358"/>
            <a:ext cx="6583098" cy="10592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모바일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여행지도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추천테마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또는 대한민국 구석구석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테마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서비스와 연계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테마 선정지에 방문하여 </a:t>
            </a:r>
            <a:r>
              <a:rPr lang="ko-KR" altLang="en-US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찍은 경우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획득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사각형: 둥근 모서리 56">
            <a:extLst>
              <a:ext uri="{FF2B5EF4-FFF2-40B4-BE49-F238E27FC236}">
                <a16:creationId xmlns:a16="http://schemas.microsoft.com/office/drawing/2014/main" id="{F9D81EDD-923F-C115-D2F9-A881E0143662}"/>
              </a:ext>
            </a:extLst>
          </p:cNvPr>
          <p:cNvSpPr/>
          <p:nvPr/>
        </p:nvSpPr>
        <p:spPr>
          <a:xfrm>
            <a:off x="4032817" y="7603643"/>
            <a:ext cx="6544850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댓글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남기기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별점평가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등 활동 내역</a:t>
            </a:r>
          </a:p>
        </p:txBody>
      </p:sp>
      <p:sp>
        <p:nvSpPr>
          <p:cNvPr id="24" name="사각형: 둥근 모서리 56">
            <a:extLst>
              <a:ext uri="{FF2B5EF4-FFF2-40B4-BE49-F238E27FC236}">
                <a16:creationId xmlns:a16="http://schemas.microsoft.com/office/drawing/2014/main" id="{711786FB-7BA2-ADD6-295D-532EB9DB2C08}"/>
              </a:ext>
            </a:extLst>
          </p:cNvPr>
          <p:cNvSpPr/>
          <p:nvPr/>
        </p:nvSpPr>
        <p:spPr>
          <a:xfrm>
            <a:off x="4005619" y="9188186"/>
            <a:ext cx="6734499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매월 국내여행정보를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큐레이션하는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가볼래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-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터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구독 신청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:a16="http://schemas.microsoft.com/office/drawing/2014/main" id="{777D5A4A-AB1E-1C91-DD5B-A7C1B72F6353}"/>
              </a:ext>
            </a:extLst>
          </p:cNvPr>
          <p:cNvSpPr/>
          <p:nvPr/>
        </p:nvSpPr>
        <p:spPr>
          <a:xfrm>
            <a:off x="4026414" y="10588071"/>
            <a:ext cx="658950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인구소멸위기지역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관광활성화를 위한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디지털관광주민증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발급받기 서비스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724BAB1-C905-A2DA-CDF4-9B54ACD302E0}"/>
              </a:ext>
            </a:extLst>
          </p:cNvPr>
          <p:cNvCxnSpPr>
            <a:cxnSpLocks/>
          </p:cNvCxnSpPr>
          <p:nvPr/>
        </p:nvCxnSpPr>
        <p:spPr>
          <a:xfrm>
            <a:off x="11832587" y="5041887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F8562A3-E2F5-F90F-0973-CFF12EC382E0}"/>
              </a:ext>
            </a:extLst>
          </p:cNvPr>
          <p:cNvCxnSpPr>
            <a:cxnSpLocks/>
          </p:cNvCxnSpPr>
          <p:nvPr/>
        </p:nvCxnSpPr>
        <p:spPr>
          <a:xfrm>
            <a:off x="11832587" y="6808063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FE23C63-3E2F-0D07-4F17-F009A3C0ADA1}"/>
              </a:ext>
            </a:extLst>
          </p:cNvPr>
          <p:cNvCxnSpPr>
            <a:cxnSpLocks/>
          </p:cNvCxnSpPr>
          <p:nvPr/>
        </p:nvCxnSpPr>
        <p:spPr>
          <a:xfrm>
            <a:off x="11832587" y="8574239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098B13B3-5381-CE44-8CEC-CA62A1B96D19}"/>
              </a:ext>
            </a:extLst>
          </p:cNvPr>
          <p:cNvCxnSpPr>
            <a:cxnSpLocks/>
          </p:cNvCxnSpPr>
          <p:nvPr/>
        </p:nvCxnSpPr>
        <p:spPr>
          <a:xfrm>
            <a:off x="11832587" y="10340414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56">
            <a:extLst>
              <a:ext uri="{FF2B5EF4-FFF2-40B4-BE49-F238E27FC236}">
                <a16:creationId xmlns:a16="http://schemas.microsoft.com/office/drawing/2014/main" id="{82ACC2F5-8DC6-CAED-464B-D489A0CF3658}"/>
              </a:ext>
            </a:extLst>
          </p:cNvPr>
          <p:cNvSpPr/>
          <p:nvPr/>
        </p:nvSpPr>
        <p:spPr>
          <a:xfrm>
            <a:off x="13727391" y="3511149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누구나 쉽게 이용 가능한 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디자인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다양한 사용자 서비스 개발 경험을 토대로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신규 기능을 기존 서비스에 통합하여 접근성을 높이고 직관적인 인터페이스를 제공하여 남녀노소 누구나 쉽게 이용 가능한 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제공 가능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3" name="사각형: 둥근 모서리 56">
            <a:extLst>
              <a:ext uri="{FF2B5EF4-FFF2-40B4-BE49-F238E27FC236}">
                <a16:creationId xmlns:a16="http://schemas.microsoft.com/office/drawing/2014/main" id="{6DFD2D5A-2E6D-8412-6512-3CBD9C7F4B34}"/>
              </a:ext>
            </a:extLst>
          </p:cNvPr>
          <p:cNvSpPr/>
          <p:nvPr/>
        </p:nvSpPr>
        <p:spPr>
          <a:xfrm>
            <a:off x="13727391" y="5388521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확장성 있는 시스템 설계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구축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게임의 절차적 생성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(PCG)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 구축 경험을 토대로 확장성 있는 시스템을 설계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구축하여 지속적인 서비스를 제공할 수 있는 구조 제공 가능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0" name="사각형: 둥근 모서리 56">
            <a:extLst>
              <a:ext uri="{FF2B5EF4-FFF2-40B4-BE49-F238E27FC236}">
                <a16:creationId xmlns:a16="http://schemas.microsoft.com/office/drawing/2014/main" id="{1C96BEEC-E981-002C-3645-CC0B71DAF55F}"/>
              </a:ext>
            </a:extLst>
          </p:cNvPr>
          <p:cNvSpPr/>
          <p:nvPr/>
        </p:nvSpPr>
        <p:spPr>
          <a:xfrm>
            <a:off x="13727391" y="7171627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대규모 플랫폼의 데이터 관리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대용량 데이터베이스와 분산 시스템을 활용하여 안정적인 데이터 관리와 대규모 사용자 간 상호작용을 지원하여 서비스 성능을 최적화하는 기술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D84EEA1B-02D0-9266-F905-CCC206E66548}"/>
              </a:ext>
            </a:extLst>
          </p:cNvPr>
          <p:cNvSpPr/>
          <p:nvPr/>
        </p:nvSpPr>
        <p:spPr>
          <a:xfrm>
            <a:off x="13727391" y="9101641"/>
            <a:ext cx="8779686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어뷰징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방지 기술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불법적인 활동이나 부정행위를 탐지하고 차단함으로써 사용자 경험을 개선하는 서비스 기획력과 메이저 대기업 기술 적용 경험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4" name="사각형: 둥근 모서리 56">
            <a:extLst>
              <a:ext uri="{FF2B5EF4-FFF2-40B4-BE49-F238E27FC236}">
                <a16:creationId xmlns:a16="http://schemas.microsoft.com/office/drawing/2014/main" id="{E9FA5D1C-7939-2E69-B67B-BF3E8D262A03}"/>
              </a:ext>
            </a:extLst>
          </p:cNvPr>
          <p:cNvSpPr/>
          <p:nvPr/>
        </p:nvSpPr>
        <p:spPr>
          <a:xfrm>
            <a:off x="13727391" y="10766325"/>
            <a:ext cx="8779686" cy="14901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정교한 </a:t>
            </a: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밸런싱을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통한 사용자 만족도 증대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 개발 및 서비스 경험을 토대로</a:t>
            </a:r>
            <a:endParaRPr lang="en-US" altLang="ko-KR" sz="2400" spc="-8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정교하게 구성된 퀘스트의 제공과 적절한 수준의 보상 제공은 단순 기능 제공의 차원을 넘어서 사용자 만족도를 크게 </a:t>
            </a: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증대시킬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수 있음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781D4299-F701-E827-A905-397639AFCCBD}"/>
              </a:ext>
            </a:extLst>
          </p:cNvPr>
          <p:cNvGrpSpPr/>
          <p:nvPr/>
        </p:nvGrpSpPr>
        <p:grpSpPr>
          <a:xfrm>
            <a:off x="3202905" y="5516074"/>
            <a:ext cx="7212258" cy="4713475"/>
            <a:chOff x="3147237" y="5982818"/>
            <a:chExt cx="7728132" cy="4713475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17D6B2B-4E69-1024-526E-90C61B84FAE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3FAA54A9-A5FB-6E75-ED9C-291EC78A815F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6D9B3588-D8FA-0ADC-ECD7-31D2EFD4DD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C3BF7724-2E8F-57FE-5627-02824216B73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F025F542-E06A-4BF7-787B-C3A93C55294D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추진 전략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A3B62AF7-6CEA-A8C6-5D0F-848AAD84F5BB}"/>
              </a:ext>
            </a:extLst>
          </p:cNvPr>
          <p:cNvSpPr/>
          <p:nvPr/>
        </p:nvSpPr>
        <p:spPr>
          <a:xfrm>
            <a:off x="12102977" y="3433553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en-US" altLang="ko-KR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</a:t>
            </a:r>
          </a:p>
          <a:p>
            <a:pPr algn="ctr">
              <a:buClr>
                <a:srgbClr val="969696"/>
              </a:buClr>
              <a:defRPr/>
            </a:pPr>
            <a:r>
              <a:rPr lang="en-US" altLang="ko-KR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UX</a:t>
            </a:r>
            <a:endParaRPr lang="ko-KR" altLang="en-US" sz="29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E03896F7-7A74-4EED-AC81-946D46F50311}"/>
              </a:ext>
            </a:extLst>
          </p:cNvPr>
          <p:cNvSpPr/>
          <p:nvPr/>
        </p:nvSpPr>
        <p:spPr>
          <a:xfrm>
            <a:off x="12102977" y="5298976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1CCE75AA-166D-7F6F-2CB6-77FA7285C7DE}"/>
              </a:ext>
            </a:extLst>
          </p:cNvPr>
          <p:cNvSpPr/>
          <p:nvPr/>
        </p:nvSpPr>
        <p:spPr>
          <a:xfrm>
            <a:off x="12102977" y="7049583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플랫폼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82036939-6F38-CAA6-7517-31258A8A08D0}"/>
              </a:ext>
            </a:extLst>
          </p:cNvPr>
          <p:cNvSpPr/>
          <p:nvPr/>
        </p:nvSpPr>
        <p:spPr>
          <a:xfrm>
            <a:off x="12102977" y="8747250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어뷰징</a:t>
            </a:r>
            <a:endParaRPr lang="ko-KR" altLang="en-US" sz="29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99CE41A-F8A6-33BB-B09F-58290057A2E5}"/>
              </a:ext>
            </a:extLst>
          </p:cNvPr>
          <p:cNvSpPr/>
          <p:nvPr/>
        </p:nvSpPr>
        <p:spPr>
          <a:xfrm>
            <a:off x="12102977" y="10588071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7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밸런싱</a:t>
            </a:r>
            <a:endParaRPr lang="ko-KR" altLang="en-US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2AD82E-54FF-E233-3906-6D998EE80799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id="{E097600D-D767-5E06-87E4-318A524B8F1D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226833D-7015-DFD7-B0C4-1B7E43F5835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67">
            <a:extLst>
              <a:ext uri="{FF2B5EF4-FFF2-40B4-BE49-F238E27FC236}">
                <a16:creationId xmlns:a16="http://schemas.microsoft.com/office/drawing/2014/main" id="{D02C9176-D2F8-72BF-AB43-5795F16113F4}"/>
              </a:ext>
            </a:extLst>
          </p:cNvPr>
          <p:cNvSpPr/>
          <p:nvPr/>
        </p:nvSpPr>
        <p:spPr>
          <a:xfrm>
            <a:off x="3185926" y="3193798"/>
            <a:ext cx="2715404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en-US" altLang="ko-KR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 </a:t>
            </a: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</a:t>
            </a:r>
          </a:p>
        </p:txBody>
      </p:sp>
      <p:sp>
        <p:nvSpPr>
          <p:cNvPr id="19" name="Google Shape;58;p13">
            <a:extLst>
              <a:ext uri="{FF2B5EF4-FFF2-40B4-BE49-F238E27FC236}">
                <a16:creationId xmlns:a16="http://schemas.microsoft.com/office/drawing/2014/main" id="{F13944C5-59ED-C27B-C45E-B543BCFF9FC9}"/>
              </a:ext>
            </a:extLst>
          </p:cNvPr>
          <p:cNvSpPr txBox="1"/>
          <p:nvPr/>
        </p:nvSpPr>
        <p:spPr>
          <a:xfrm>
            <a:off x="3074929" y="1718865"/>
            <a:ext cx="11003303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제안사가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보유한 </a:t>
            </a:r>
            <a:r>
              <a:rPr lang="ko-KR" altLang="en-US" sz="4400" spc="-150" dirty="0" err="1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게이피케이션</a:t>
            </a:r>
            <a:r>
              <a:rPr lang="en-US" altLang="ko-KR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(</a:t>
            </a:r>
            <a:r>
              <a:rPr lang="ko-KR" altLang="en-US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게임화</a:t>
            </a:r>
            <a:r>
              <a:rPr lang="en-US" altLang="ko-KR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)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기술과 접목</a:t>
            </a:r>
          </a:p>
        </p:txBody>
      </p:sp>
    </p:spTree>
    <p:extLst>
      <p:ext uri="{BB962C8B-B14F-4D97-AF65-F5344CB8AC3E}">
        <p14:creationId xmlns:p14="http://schemas.microsoft.com/office/powerpoint/2010/main" val="246204486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사각형: 둥근 대각선 방향 모서리 102">
            <a:extLst>
              <a:ext uri="{FF2B5EF4-FFF2-40B4-BE49-F238E27FC236}">
                <a16:creationId xmlns:a16="http://schemas.microsoft.com/office/drawing/2014/main" id="{ABC907AE-00EE-78A1-2BD3-6A80FA9F6846}"/>
              </a:ext>
            </a:extLst>
          </p:cNvPr>
          <p:cNvSpPr/>
          <p:nvPr/>
        </p:nvSpPr>
        <p:spPr>
          <a:xfrm flipH="1">
            <a:off x="11131061" y="3011857"/>
            <a:ext cx="12524918" cy="9864170"/>
          </a:xfrm>
          <a:prstGeom prst="round2DiagRect">
            <a:avLst>
              <a:gd name="adj1" fmla="val 8699"/>
              <a:gd name="adj2" fmla="val 0"/>
            </a:avLst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74" name="사각형: 둥근 대각선 방향 모서리 73">
            <a:extLst>
              <a:ext uri="{FF2B5EF4-FFF2-40B4-BE49-F238E27FC236}">
                <a16:creationId xmlns:a16="http://schemas.microsoft.com/office/drawing/2014/main" id="{E9BC58B0-391D-AAA7-F556-FB2C7C589803}"/>
              </a:ext>
            </a:extLst>
          </p:cNvPr>
          <p:cNvSpPr/>
          <p:nvPr/>
        </p:nvSpPr>
        <p:spPr>
          <a:xfrm flipH="1">
            <a:off x="2759242" y="2682178"/>
            <a:ext cx="8055470" cy="8705486"/>
          </a:xfrm>
          <a:prstGeom prst="round2DiagRect">
            <a:avLst>
              <a:gd name="adj1" fmla="val 13236"/>
              <a:gd name="adj2" fmla="val 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232C4-194B-9966-2B34-EB3105D73F87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5803E-E853-07A0-C7AB-4E22DE78DF0A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개발 범위와 기획</a:t>
            </a:r>
            <a:endParaRPr lang="ko-KR" altLang="en-US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6" name="사각형: 둥근 모서리 56">
            <a:extLst>
              <a:ext uri="{FF2B5EF4-FFF2-40B4-BE49-F238E27FC236}">
                <a16:creationId xmlns:a16="http://schemas.microsoft.com/office/drawing/2014/main" id="{E48175ED-7886-69AE-F47C-2942B14EA679}"/>
              </a:ext>
            </a:extLst>
          </p:cNvPr>
          <p:cNvSpPr/>
          <p:nvPr/>
        </p:nvSpPr>
        <p:spPr>
          <a:xfrm>
            <a:off x="3185926" y="406617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21" name="사각형: 둥근 모서리 56">
            <a:extLst>
              <a:ext uri="{FF2B5EF4-FFF2-40B4-BE49-F238E27FC236}">
                <a16:creationId xmlns:a16="http://schemas.microsoft.com/office/drawing/2014/main" id="{37CFA705-D6EB-C11F-D503-7C690A854904}"/>
              </a:ext>
            </a:extLst>
          </p:cNvPr>
          <p:cNvSpPr/>
          <p:nvPr/>
        </p:nvSpPr>
        <p:spPr>
          <a:xfrm>
            <a:off x="4060027" y="4359907"/>
            <a:ext cx="6355136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AS-IS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서비스 그대로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게이밍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서비스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ADD-ON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가능한  </a:t>
            </a:r>
            <a:r>
              <a:rPr lang="ko-KR" altLang="en-US" sz="24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웹 개발 기술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적용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:a16="http://schemas.microsoft.com/office/drawing/2014/main" id="{37F642C9-7453-D64F-80BF-930A39018D34}"/>
              </a:ext>
            </a:extLst>
          </p:cNvPr>
          <p:cNvSpPr/>
          <p:nvPr/>
        </p:nvSpPr>
        <p:spPr>
          <a:xfrm>
            <a:off x="3099364" y="881983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26" name="사각형: 둥근 모서리 56">
            <a:extLst>
              <a:ext uri="{FF2B5EF4-FFF2-40B4-BE49-F238E27FC236}">
                <a16:creationId xmlns:a16="http://schemas.microsoft.com/office/drawing/2014/main" id="{167CFA3B-03D1-F98A-85D9-CE665E394813}"/>
              </a:ext>
            </a:extLst>
          </p:cNvPr>
          <p:cNvSpPr/>
          <p:nvPr/>
        </p:nvSpPr>
        <p:spPr>
          <a:xfrm>
            <a:off x="3105776" y="7235278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27" name="사각형: 둥근 모서리 56">
            <a:extLst>
              <a:ext uri="{FF2B5EF4-FFF2-40B4-BE49-F238E27FC236}">
                <a16:creationId xmlns:a16="http://schemas.microsoft.com/office/drawing/2014/main" id="{C5ABBCEE-5A1F-0B38-159A-5D7CCCDD4CF1}"/>
              </a:ext>
            </a:extLst>
          </p:cNvPr>
          <p:cNvSpPr/>
          <p:nvPr/>
        </p:nvSpPr>
        <p:spPr>
          <a:xfrm>
            <a:off x="3119401" y="5650726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31" name="사각형: 둥근 모서리 56">
            <a:extLst>
              <a:ext uri="{FF2B5EF4-FFF2-40B4-BE49-F238E27FC236}">
                <a16:creationId xmlns:a16="http://schemas.microsoft.com/office/drawing/2014/main" id="{77925DD7-90A1-EB74-0DD2-FF21DAB47411}"/>
              </a:ext>
            </a:extLst>
          </p:cNvPr>
          <p:cNvSpPr/>
          <p:nvPr/>
        </p:nvSpPr>
        <p:spPr>
          <a:xfrm>
            <a:off x="4032817" y="5971631"/>
            <a:ext cx="6583098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회원검색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관리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지급 및 이벤트 와 매칭 아이템 관리가 가능한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관리 시스템 개발</a:t>
            </a:r>
          </a:p>
        </p:txBody>
      </p:sp>
      <p:sp>
        <p:nvSpPr>
          <p:cNvPr id="32" name="사각형: 둥근 모서리 56">
            <a:extLst>
              <a:ext uri="{FF2B5EF4-FFF2-40B4-BE49-F238E27FC236}">
                <a16:creationId xmlns:a16="http://schemas.microsoft.com/office/drawing/2014/main" id="{6FA78F48-E2C6-49AF-0B01-4005D314FEB0}"/>
              </a:ext>
            </a:extLst>
          </p:cNvPr>
          <p:cNvSpPr/>
          <p:nvPr/>
        </p:nvSpPr>
        <p:spPr>
          <a:xfrm>
            <a:off x="4032817" y="7419950"/>
            <a:ext cx="6544850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서비스에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게이밍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서비스 관련 기술 지원 가능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(APP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업그레이드 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사각형: 둥근 모서리 56">
            <a:extLst>
              <a:ext uri="{FF2B5EF4-FFF2-40B4-BE49-F238E27FC236}">
                <a16:creationId xmlns:a16="http://schemas.microsoft.com/office/drawing/2014/main" id="{2F44C1BB-0500-641A-839C-FB45D8844D55}"/>
              </a:ext>
            </a:extLst>
          </p:cNvPr>
          <p:cNvSpPr/>
          <p:nvPr/>
        </p:nvSpPr>
        <p:spPr>
          <a:xfrm>
            <a:off x="4005619" y="9004493"/>
            <a:ext cx="6734499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추가 이벤트 생성 같은 확장 가능성을 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두고 프로그램 설계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ABBFF402-2834-C56E-A2A6-44E02AA4C4A6}"/>
              </a:ext>
            </a:extLst>
          </p:cNvPr>
          <p:cNvGrpSpPr/>
          <p:nvPr/>
        </p:nvGrpSpPr>
        <p:grpSpPr>
          <a:xfrm>
            <a:off x="3202905" y="5517047"/>
            <a:ext cx="7212258" cy="4713475"/>
            <a:chOff x="3147237" y="5982818"/>
            <a:chExt cx="7728132" cy="4713475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21A6C51-B8B0-2AA5-7F74-C6B7C746966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59D39C89-9A98-03DC-DE6F-788B48F656D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8CF75B9-E301-629C-0284-F0863A6E734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13F4DE54-0212-CB3D-C14E-4CED288C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사각형: 둥근 모서리 56">
            <a:extLst>
              <a:ext uri="{FF2B5EF4-FFF2-40B4-BE49-F238E27FC236}">
                <a16:creationId xmlns:a16="http://schemas.microsoft.com/office/drawing/2014/main" id="{DBDE58A3-983B-5840-89C2-A1874ABF31D9}"/>
              </a:ext>
            </a:extLst>
          </p:cNvPr>
          <p:cNvSpPr/>
          <p:nvPr/>
        </p:nvSpPr>
        <p:spPr>
          <a:xfrm>
            <a:off x="11655694" y="3136434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１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0" name="사각형: 둥근 모서리 56">
            <a:extLst>
              <a:ext uri="{FF2B5EF4-FFF2-40B4-BE49-F238E27FC236}">
                <a16:creationId xmlns:a16="http://schemas.microsoft.com/office/drawing/2014/main" id="{3C2A2AD2-8640-60F5-C91D-60468A71494B}"/>
              </a:ext>
            </a:extLst>
          </p:cNvPr>
          <p:cNvSpPr/>
          <p:nvPr/>
        </p:nvSpPr>
        <p:spPr>
          <a:xfrm>
            <a:off x="12751009" y="3614834"/>
            <a:ext cx="10141791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상시노출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여행정보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마이페이지를 통한 퀘스트 서비스 페이지 제작 및 수정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1" name="사각형: 둥근 모서리 56">
            <a:extLst>
              <a:ext uri="{FF2B5EF4-FFF2-40B4-BE49-F238E27FC236}">
                <a16:creationId xmlns:a16="http://schemas.microsoft.com/office/drawing/2014/main" id="{6D67E498-B0F5-3F65-6CF7-DEA0C7BD6249}"/>
              </a:ext>
            </a:extLst>
          </p:cNvPr>
          <p:cNvSpPr/>
          <p:nvPr/>
        </p:nvSpPr>
        <p:spPr>
          <a:xfrm>
            <a:off x="11655695" y="7890091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４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2" name="사각형: 둥근 모서리 56">
            <a:extLst>
              <a:ext uri="{FF2B5EF4-FFF2-40B4-BE49-F238E27FC236}">
                <a16:creationId xmlns:a16="http://schemas.microsoft.com/office/drawing/2014/main" id="{6299F877-3EEC-6B61-1C28-BF3E156C8DE6}"/>
              </a:ext>
            </a:extLst>
          </p:cNvPr>
          <p:cNvSpPr/>
          <p:nvPr/>
        </p:nvSpPr>
        <p:spPr>
          <a:xfrm>
            <a:off x="11655695" y="6305539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３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3" name="사각형: 둥근 모서리 56">
            <a:extLst>
              <a:ext uri="{FF2B5EF4-FFF2-40B4-BE49-F238E27FC236}">
                <a16:creationId xmlns:a16="http://schemas.microsoft.com/office/drawing/2014/main" id="{529E34C3-AEE4-F53F-5FE5-74E92A7273B0}"/>
              </a:ext>
            </a:extLst>
          </p:cNvPr>
          <p:cNvSpPr/>
          <p:nvPr/>
        </p:nvSpPr>
        <p:spPr>
          <a:xfrm>
            <a:off x="11655694" y="4720987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２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5" name="사각형: 둥근 모서리 56">
            <a:extLst>
              <a:ext uri="{FF2B5EF4-FFF2-40B4-BE49-F238E27FC236}">
                <a16:creationId xmlns:a16="http://schemas.microsoft.com/office/drawing/2014/main" id="{B8CDAB72-BAED-9B72-BC61-B5164812AB63}"/>
              </a:ext>
            </a:extLst>
          </p:cNvPr>
          <p:cNvSpPr/>
          <p:nvPr/>
        </p:nvSpPr>
        <p:spPr>
          <a:xfrm>
            <a:off x="12723800" y="5041892"/>
            <a:ext cx="10505582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광역자치단체 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도 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17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개를 선별하여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테이터와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매칭되는 이벤트 생성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일반배지 및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66" name="사각형: 둥근 모서리 56">
            <a:extLst>
              <a:ext uri="{FF2B5EF4-FFF2-40B4-BE49-F238E27FC236}">
                <a16:creationId xmlns:a16="http://schemas.microsoft.com/office/drawing/2014/main" id="{58AE38C7-4958-A270-6BDF-F408246F91B1}"/>
              </a:ext>
            </a:extLst>
          </p:cNvPr>
          <p:cNvSpPr/>
          <p:nvPr/>
        </p:nvSpPr>
        <p:spPr>
          <a:xfrm>
            <a:off x="12723800" y="6490211"/>
            <a:ext cx="10444544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구석구석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테마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여행지 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16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개를 선별하여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테이터와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매칭되는 이벤트 생성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테마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67" name="사각형: 둥근 모서리 56">
            <a:extLst>
              <a:ext uri="{FF2B5EF4-FFF2-40B4-BE49-F238E27FC236}">
                <a16:creationId xmlns:a16="http://schemas.microsoft.com/office/drawing/2014/main" id="{404164C8-9BFE-DA2D-7EDE-377E96B84792}"/>
              </a:ext>
            </a:extLst>
          </p:cNvPr>
          <p:cNvSpPr/>
          <p:nvPr/>
        </p:nvSpPr>
        <p:spPr>
          <a:xfrm>
            <a:off x="12696602" y="7877264"/>
            <a:ext cx="10747194" cy="11336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여행정보 페이지 열람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랭킹포인트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랭킹반영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댓글 몇 개 이상 일반배지 제작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별점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몇 개 이상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4F14DBB-001E-FB8F-5C1C-A48EDB3416E1}"/>
              </a:ext>
            </a:extLst>
          </p:cNvPr>
          <p:cNvGrpSpPr/>
          <p:nvPr/>
        </p:nvGrpSpPr>
        <p:grpSpPr>
          <a:xfrm>
            <a:off x="11893888" y="4501262"/>
            <a:ext cx="11549908" cy="4713475"/>
            <a:chOff x="3147237" y="5982818"/>
            <a:chExt cx="7728132" cy="4713475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1527379-EEDC-F943-1D9E-6BD61BB2688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7CFF2CD-88C2-A524-B30F-138ABA45FC6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814CE0AB-F16A-20ED-995C-D74B7F60686E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F64BDB27-CE25-6FAA-2328-DADC63F2FC7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45217DD-61F8-BD2A-C20C-42DC25AFDB27}"/>
              </a:ext>
            </a:extLst>
          </p:cNvPr>
          <p:cNvGrpSpPr/>
          <p:nvPr/>
        </p:nvGrpSpPr>
        <p:grpSpPr>
          <a:xfrm>
            <a:off x="11893888" y="10740040"/>
            <a:ext cx="11549908" cy="1531078"/>
            <a:chOff x="3147237" y="5982818"/>
            <a:chExt cx="7728132" cy="1531078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2317F31B-6442-4046-C401-709A54984220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12D91AD8-2329-804A-9EE8-FD38C664B45A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사각형: 둥근 모서리 56">
            <a:extLst>
              <a:ext uri="{FF2B5EF4-FFF2-40B4-BE49-F238E27FC236}">
                <a16:creationId xmlns:a16="http://schemas.microsoft.com/office/drawing/2014/main" id="{C83EFD9B-92B4-850A-22F5-0F8A22AF18D8}"/>
              </a:ext>
            </a:extLst>
          </p:cNvPr>
          <p:cNvSpPr/>
          <p:nvPr/>
        </p:nvSpPr>
        <p:spPr>
          <a:xfrm>
            <a:off x="12751009" y="9672203"/>
            <a:ext cx="10141791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디지털 관광주민증 발급 이력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매칭지역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지역 테마 적용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지급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7" name="사각형: 둥근 모서리 56">
            <a:extLst>
              <a:ext uri="{FF2B5EF4-FFF2-40B4-BE49-F238E27FC236}">
                <a16:creationId xmlns:a16="http://schemas.microsoft.com/office/drawing/2014/main" id="{4F89E6A9-04F3-0155-E79B-77E9B0E1EEB6}"/>
              </a:ext>
            </a:extLst>
          </p:cNvPr>
          <p:cNvSpPr/>
          <p:nvPr/>
        </p:nvSpPr>
        <p:spPr>
          <a:xfrm>
            <a:off x="12723800" y="11321785"/>
            <a:ext cx="10505582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콕콕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플래너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코스 만들기 이력 이벤트 생성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101" name="사각형: 둥근 모서리 56">
            <a:extLst>
              <a:ext uri="{FF2B5EF4-FFF2-40B4-BE49-F238E27FC236}">
                <a16:creationId xmlns:a16="http://schemas.microsoft.com/office/drawing/2014/main" id="{9717BD6D-D24A-0641-314F-279750DFDD22}"/>
              </a:ext>
            </a:extLst>
          </p:cNvPr>
          <p:cNvSpPr/>
          <p:nvPr/>
        </p:nvSpPr>
        <p:spPr>
          <a:xfrm>
            <a:off x="11655694" y="10966021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６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2" name="사각형: 둥근 모서리 56">
            <a:extLst>
              <a:ext uri="{FF2B5EF4-FFF2-40B4-BE49-F238E27FC236}">
                <a16:creationId xmlns:a16="http://schemas.microsoft.com/office/drawing/2014/main" id="{556B12F3-2937-EBC5-43B3-59AC907816D3}"/>
              </a:ext>
            </a:extLst>
          </p:cNvPr>
          <p:cNvSpPr/>
          <p:nvPr/>
        </p:nvSpPr>
        <p:spPr>
          <a:xfrm>
            <a:off x="11658472" y="9447129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５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69E3F1-477F-F831-EFFF-CD7CCFA4041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4" name="사각형: 둥근 모서리 10">
              <a:extLst>
                <a:ext uri="{FF2B5EF4-FFF2-40B4-BE49-F238E27FC236}">
                  <a16:creationId xmlns:a16="http://schemas.microsoft.com/office/drawing/2014/main" id="{42A78E0D-6D18-37AA-D7E3-C34ECC2FF4E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FBF5796-36EB-84EA-FD58-7831DB75ECB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사각형: 둥근 모서리 67">
            <a:extLst>
              <a:ext uri="{FF2B5EF4-FFF2-40B4-BE49-F238E27FC236}">
                <a16:creationId xmlns:a16="http://schemas.microsoft.com/office/drawing/2014/main" id="{141C425F-9912-CA99-4425-FCE63FF269F1}"/>
              </a:ext>
            </a:extLst>
          </p:cNvPr>
          <p:cNvSpPr/>
          <p:nvPr/>
        </p:nvSpPr>
        <p:spPr>
          <a:xfrm>
            <a:off x="3185926" y="3193798"/>
            <a:ext cx="4000182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spcBef>
                <a:spcPts val="38"/>
              </a:spcBef>
              <a:buClr>
                <a:srgbClr val="292929"/>
              </a:buClr>
              <a:defRPr/>
            </a:pPr>
            <a:r>
              <a:rPr lang="en-US" altLang="ko-KR" sz="2400" spc="-19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FRONT</a:t>
            </a:r>
            <a:r>
              <a:rPr lang="ko-KR" altLang="en-US" sz="2400" spc="-19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및 관리 기능 개발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:a16="http://schemas.microsoft.com/office/drawing/2014/main" id="{8E166110-0017-CD6B-8148-F9CED47A8FB2}"/>
              </a:ext>
            </a:extLst>
          </p:cNvPr>
          <p:cNvSpPr txBox="1"/>
          <p:nvPr/>
        </p:nvSpPr>
        <p:spPr>
          <a:xfrm>
            <a:off x="3074929" y="1718865"/>
            <a:ext cx="738211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아이템 지급을 위한 </a:t>
            </a:r>
            <a:r>
              <a:rPr lang="ko-KR" altLang="en-US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이벤트 플래그</a:t>
            </a:r>
          </a:p>
        </p:txBody>
      </p:sp>
    </p:spTree>
    <p:extLst>
      <p:ext uri="{BB962C8B-B14F-4D97-AF65-F5344CB8AC3E}">
        <p14:creationId xmlns:p14="http://schemas.microsoft.com/office/powerpoint/2010/main" val="3405023816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7601</TotalTime>
  <Words>2371</Words>
  <Application>Microsoft Office PowerPoint</Application>
  <PresentationFormat>사용자 지정</PresentationFormat>
  <Paragraphs>507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나눔고딕 ExtraBold</vt:lpstr>
      <vt:lpstr>210 옴니고딕 030</vt:lpstr>
      <vt:lpstr>에스코어 드림 1 Thin</vt:lpstr>
      <vt:lpstr>맑은 고딕</vt:lpstr>
      <vt:lpstr>Arial</vt:lpstr>
      <vt:lpstr>Wingdings</vt:lpstr>
      <vt:lpstr>KoPub돋움체_Pro Medium</vt:lpstr>
      <vt:lpstr>Segoe UI</vt:lpstr>
      <vt:lpstr>KoPub돋움체 Bold</vt:lpstr>
      <vt:lpstr>KoPub돋움체 Medium</vt:lpstr>
      <vt:lpstr>Calibri</vt:lpstr>
      <vt:lpstr>에스코어 드림 5 Medium</vt:lpstr>
      <vt:lpstr>Calibri Light</vt:lpstr>
      <vt:lpstr>HY견명조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Serkan Elbasan</dc:creator>
  <cp:lastModifiedBy>광웅 고</cp:lastModifiedBy>
  <cp:revision>993</cp:revision>
  <dcterms:created xsi:type="dcterms:W3CDTF">2016-03-24T21:47:09Z</dcterms:created>
  <dcterms:modified xsi:type="dcterms:W3CDTF">2023-11-01T23:01:00Z</dcterms:modified>
</cp:coreProperties>
</file>